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theme+xml" PartName="/ppt/theme/theme1.xml"/>
  <Override ContentType="application/vnd.openxmlformats-officedocument.theme+xml" PartName="/ppt/theme/theme2.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binary" PartName="/ppt/metadata"/>
  <Override ContentType="application/vnd.openxmlformats-officedocument.presentationml.notesMaster+xml" PartName="/ppt/notesMasters/notesMaster1.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Lst>
  <p:sldSz cy="5143500" cx="9144000"/>
  <p:notesSz cx="6858000" cy="9144000"/>
  <p:embeddedFontLst>
    <p:embeddedFont>
      <p:font typeface="Raleway"/>
      <p:regular r:id="rId21"/>
      <p:bold r:id="rId22"/>
      <p:italic r:id="rId23"/>
      <p:boldItalic r:id="rId24"/>
    </p:embeddedFont>
    <p:embeddedFont>
      <p:font typeface="Playfair Display"/>
      <p:regular r:id="rId25"/>
      <p:bold r:id="rId26"/>
      <p:italic r:id="rId27"/>
      <p:boldItalic r:id="rId28"/>
    </p:embeddedFont>
    <p:embeddedFont>
      <p:font typeface="Lato"/>
      <p:regular r:id="rId29"/>
      <p:bold r:id="rId30"/>
      <p:italic r:id="rId31"/>
      <p:boldItalic r:id="rId32"/>
    </p:embeddedFont>
    <p:embeddedFont>
      <p:font typeface="Josefin Sans"/>
      <p:regular r:id="rId33"/>
      <p:bold r:id="rId34"/>
      <p:italic r:id="rId35"/>
      <p:boldItalic r:id="rId36"/>
    </p:embeddedFont>
    <p:embeddedFont>
      <p:font typeface="Josefin Sans SemiBold"/>
      <p:regular r:id="rId37"/>
      <p:bold r:id="rId38"/>
      <p:italic r:id="rId39"/>
      <p:boldItalic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 uri="http://customooxmlschemas.google.com/">
      <go:slidesCustomData xmlns:go="http://customooxmlschemas.google.com/" r:id="rId41" roundtripDataSignature="AMtx7mgsXVhSx7TXCwY5lWRr8qxoN3Zjgw=="/>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2" name="Abdulrahman Albadawi"/>
  <p:cmAuthor clrIdx="1" id="1" initials="" lastIdx="1" name="Luoyan Zhang"/>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JosefinSansSemiBold-boldItalic.fntdata"/><Relationship Id="rId20" Type="http://schemas.openxmlformats.org/officeDocument/2006/relationships/slide" Target="slides/slide14.xml"/><Relationship Id="rId41" Type="http://customschemas.google.com/relationships/presentationmetadata" Target="metadata"/><Relationship Id="rId22" Type="http://schemas.openxmlformats.org/officeDocument/2006/relationships/font" Target="fonts/Raleway-bold.fntdata"/><Relationship Id="rId21" Type="http://schemas.openxmlformats.org/officeDocument/2006/relationships/font" Target="fonts/Raleway-regular.fntdata"/><Relationship Id="rId24" Type="http://schemas.openxmlformats.org/officeDocument/2006/relationships/font" Target="fonts/Raleway-boldItalic.fntdata"/><Relationship Id="rId23" Type="http://schemas.openxmlformats.org/officeDocument/2006/relationships/font" Target="fonts/Raleway-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commentAuthors" Target="commentAuthors.xml"/><Relationship Id="rId9" Type="http://schemas.openxmlformats.org/officeDocument/2006/relationships/slide" Target="slides/slide3.xml"/><Relationship Id="rId26" Type="http://schemas.openxmlformats.org/officeDocument/2006/relationships/font" Target="fonts/PlayfairDisplay-bold.fntdata"/><Relationship Id="rId25" Type="http://schemas.openxmlformats.org/officeDocument/2006/relationships/font" Target="fonts/PlayfairDisplay-regular.fntdata"/><Relationship Id="rId28" Type="http://schemas.openxmlformats.org/officeDocument/2006/relationships/font" Target="fonts/PlayfairDisplay-boldItalic.fntdata"/><Relationship Id="rId27" Type="http://schemas.openxmlformats.org/officeDocument/2006/relationships/font" Target="fonts/PlayfairDisplay-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Lato-regular.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Lato-italic.fntdata"/><Relationship Id="rId30" Type="http://schemas.openxmlformats.org/officeDocument/2006/relationships/font" Target="fonts/Lato-bold.fntdata"/><Relationship Id="rId11" Type="http://schemas.openxmlformats.org/officeDocument/2006/relationships/slide" Target="slides/slide5.xml"/><Relationship Id="rId33" Type="http://schemas.openxmlformats.org/officeDocument/2006/relationships/font" Target="fonts/JosefinSans-regular.fntdata"/><Relationship Id="rId10" Type="http://schemas.openxmlformats.org/officeDocument/2006/relationships/slide" Target="slides/slide4.xml"/><Relationship Id="rId32" Type="http://schemas.openxmlformats.org/officeDocument/2006/relationships/font" Target="fonts/Lato-boldItalic.fntdata"/><Relationship Id="rId13" Type="http://schemas.openxmlformats.org/officeDocument/2006/relationships/slide" Target="slides/slide7.xml"/><Relationship Id="rId35" Type="http://schemas.openxmlformats.org/officeDocument/2006/relationships/font" Target="fonts/JosefinSans-italic.fntdata"/><Relationship Id="rId12" Type="http://schemas.openxmlformats.org/officeDocument/2006/relationships/slide" Target="slides/slide6.xml"/><Relationship Id="rId34" Type="http://schemas.openxmlformats.org/officeDocument/2006/relationships/font" Target="fonts/JosefinSans-bold.fntdata"/><Relationship Id="rId15" Type="http://schemas.openxmlformats.org/officeDocument/2006/relationships/slide" Target="slides/slide9.xml"/><Relationship Id="rId37" Type="http://schemas.openxmlformats.org/officeDocument/2006/relationships/font" Target="fonts/JosefinSansSemiBold-regular.fntdata"/><Relationship Id="rId14" Type="http://schemas.openxmlformats.org/officeDocument/2006/relationships/slide" Target="slides/slide8.xml"/><Relationship Id="rId36" Type="http://schemas.openxmlformats.org/officeDocument/2006/relationships/font" Target="fonts/JosefinSans-boldItalic.fntdata"/><Relationship Id="rId17" Type="http://schemas.openxmlformats.org/officeDocument/2006/relationships/slide" Target="slides/slide11.xml"/><Relationship Id="rId39" Type="http://schemas.openxmlformats.org/officeDocument/2006/relationships/font" Target="fonts/JosefinSansSemiBold-italic.fntdata"/><Relationship Id="rId16" Type="http://schemas.openxmlformats.org/officeDocument/2006/relationships/slide" Target="slides/slide10.xml"/><Relationship Id="rId38" Type="http://schemas.openxmlformats.org/officeDocument/2006/relationships/font" Target="fonts/JosefinSansSemiBold-bold.fntdata"/><Relationship Id="rId19" Type="http://schemas.openxmlformats.org/officeDocument/2006/relationships/slide" Target="slides/slide13.xml"/><Relationship Id="rId18" Type="http://schemas.openxmlformats.org/officeDocument/2006/relationships/slide" Target="slides/slide12.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2-12-06T21:49:40.701">
    <p:pos x="6000" y="0"/>
    <p:text>Grading Rubric:
1. Articulation of application 5%
2. Explains dataset or how data was collected, sensors 5%
3. Explains code or algorithms and why the algorithm
was chosen 5%
4. Explains analysis approach and prelim results 5%
5. Time limit: 8 minute presentation plus 1 minute for 1-2 questions 5%</p:text>
    <p:extLst>
      <p:ext uri="{C676402C-5697-4E1C-873F-D02D1690AC5C}">
        <p15:threadingInfo timeZoneBias="0"/>
      </p:ext>
      <p:ext uri="http://customooxmlschemas.google.com/">
        <go:slidesCustomData xmlns:go="http://customooxmlschemas.google.com/" commentPostId="AAAAlPoQ_xA"/>
      </p:ext>
    </p:extLst>
  </p:cm>
  <p:cm authorId="1" idx="1" dt="2022-12-06T21:49:40.701">
    <p:pos x="6000" y="0"/>
    <p:text>a) The project description 
b) A brief description of algorithm(s) that you are implementing (RTAB, ORBSlam, LegoLoam or whatever) 
c) An explanation of what sensors or sensor data you are using in your approach 
d) Any interesting challenges you encountered along the way such as: a. Sensor errors and how you fixed (or attempted to fix them. b. Algorithm errors and how you fixed (or attempted) to fix them. 
e) Where the project stands at the time of your presentation: How far you have gone in terms of developing or downloading the code, getting it to run on your computers. Any preliminary results.</p:text>
    <p:extLst>
      <p:ext uri="{C676402C-5697-4E1C-873F-D02D1690AC5C}">
        <p15:threadingInfo timeZoneBias="0"/>
      </p:ext>
      <p:ext uri="http://customooxmlschemas.google.com/">
        <go:slidesCustomData xmlns:go="http://customooxmlschemas.google.com/" commentPostId="AAAAlPoQ_w4"/>
      </p:ext>
    </p:extLst>
  </p:cm>
  <p:cm authorId="0" idx="2" dt="2022-12-06T21:48:22.328">
    <p:pos x="6000" y="0"/>
    <p:text>a)  Abdul
b)  Haidou and Gu Yuzhi 
c)  Luoyan 
d)  Satt
e) Abdul</p:text>
    <p:extLst>
      <p:ext uri="{C676402C-5697-4E1C-873F-D02D1690AC5C}">
        <p15:threadingInfo timeZoneBias="0"/>
      </p:ext>
      <p:ext uri="http://customooxmlschemas.google.com/">
        <go:slidesCustomData xmlns:go="http://customooxmlschemas.google.com/" commentPostId="AAAAlPoQ_w8"/>
      </p:ext>
    </p:extLst>
  </p:cm>
</p:cmLst>
</file>

<file path=ppt/media/image1.jpg>
</file>

<file path=ppt/media/image2.png>
</file>

<file path=ppt/media/image3.png>
</file>

<file path=ppt/media/image4.png>
</file>

<file path=ppt/media/image5.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4" name="Google Shape;84;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p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4" name="Google Shape;214;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just">
              <a:lnSpc>
                <a:spcPct val="115000"/>
              </a:lnSpc>
              <a:spcBef>
                <a:spcPts val="0"/>
              </a:spcBef>
              <a:spcAft>
                <a:spcPts val="1200"/>
              </a:spcAft>
              <a:buSzPts val="1100"/>
              <a:buNone/>
            </a:pPr>
            <a:r>
              <a:rPr lang="en" sz="1200">
                <a:solidFill>
                  <a:schemeClr val="dk1"/>
                </a:solidFill>
                <a:highlight>
                  <a:srgbClr val="FFFFFF"/>
                </a:highlight>
              </a:rPr>
              <a:t>The sensor setup for OpenVINS usually requires a camera and an IMU. The main reason for using both of them is because of the complementary nature of the two different sensing modalities. The camera provides high density external measurements of the environment, while the IMU measures internal ego-motion of the sensor platform. The IMU is crucial in providing robustness to the estimator while also providing system scale in the case of a monocular camera. In this project, we could use datasets from 6 different organizations as well as the data from our NUANCE car.</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p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3" name="Google Shape;223;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As of today, our team has successfully downloaded the code as well as one of the demo datasets. This gif y’all are seeing is the actual recording from our local environments.</a:t>
            </a:r>
            <a:endParaRPr/>
          </a:p>
          <a:p>
            <a:pPr indent="0" lvl="0" marL="0" rtl="0" algn="l">
              <a:lnSpc>
                <a:spcPct val="100000"/>
              </a:lnSpc>
              <a:spcBef>
                <a:spcPts val="0"/>
              </a:spcBef>
              <a:spcAft>
                <a:spcPts val="0"/>
              </a:spcAft>
              <a:buSzPts val="1100"/>
              <a:buNone/>
            </a:pPr>
            <a:r>
              <a:rPr lang="en"/>
              <a:t>The calibration parameters were given with the dataset from EuRoC.</a:t>
            </a:r>
            <a:endParaRPr/>
          </a:p>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p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0" name="Google Shape;230;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sz="1200">
                <a:solidFill>
                  <a:schemeClr val="dk1"/>
                </a:solidFill>
              </a:rPr>
              <a:t>Satt</a:t>
            </a:r>
            <a:endParaRPr sz="1200">
              <a:solidFill>
                <a:schemeClr val="dk1"/>
              </a:solidFill>
            </a:endParaRPr>
          </a:p>
          <a:p>
            <a:pPr indent="0" lvl="0" marL="0" rtl="0" algn="l">
              <a:lnSpc>
                <a:spcPct val="100000"/>
              </a:lnSpc>
              <a:spcBef>
                <a:spcPts val="0"/>
              </a:spcBef>
              <a:spcAft>
                <a:spcPts val="0"/>
              </a:spcAft>
              <a:buSzPts val="1100"/>
              <a:buNone/>
            </a:pPr>
            <a:r>
              <a:rPr lang="en" sz="1200">
                <a:solidFill>
                  <a:schemeClr val="dk1"/>
                </a:solidFill>
              </a:rPr>
              <a:t>Software:</a:t>
            </a:r>
            <a:endParaRPr sz="1200">
              <a:solidFill>
                <a:schemeClr val="dk1"/>
              </a:solidFill>
            </a:endParaRPr>
          </a:p>
          <a:p>
            <a:pPr indent="0" lvl="0" marL="0" rtl="0" algn="l">
              <a:lnSpc>
                <a:spcPct val="100000"/>
              </a:lnSpc>
              <a:spcBef>
                <a:spcPts val="0"/>
              </a:spcBef>
              <a:spcAft>
                <a:spcPts val="0"/>
              </a:spcAft>
              <a:buSzPts val="1100"/>
              <a:buNone/>
            </a:pPr>
            <a:r>
              <a:rPr lang="en" sz="1200">
                <a:solidFill>
                  <a:schemeClr val="dk1"/>
                </a:solidFill>
              </a:rPr>
              <a:t>OpenVINs</a:t>
            </a:r>
            <a:endParaRPr sz="1200">
              <a:solidFill>
                <a:schemeClr val="dk1"/>
              </a:solidFill>
            </a:endParaRPr>
          </a:p>
          <a:p>
            <a:pPr indent="0" lvl="0" marL="0" rtl="0" algn="l">
              <a:lnSpc>
                <a:spcPct val="100000"/>
              </a:lnSpc>
              <a:spcBef>
                <a:spcPts val="0"/>
              </a:spcBef>
              <a:spcAft>
                <a:spcPts val="0"/>
              </a:spcAft>
              <a:buSzPts val="1100"/>
              <a:buNone/>
            </a:pPr>
            <a:r>
              <a:rPr lang="en" sz="1200">
                <a:solidFill>
                  <a:schemeClr val="dk1"/>
                </a:solidFill>
              </a:rPr>
              <a:t>Issues with RAM; Needed to allocate more RAM to Ubuntu</a:t>
            </a:r>
            <a:endParaRPr sz="1200">
              <a:solidFill>
                <a:schemeClr val="dk1"/>
              </a:solidFill>
            </a:endParaRPr>
          </a:p>
          <a:p>
            <a:pPr indent="0" lvl="0" marL="0" rtl="0" algn="l">
              <a:lnSpc>
                <a:spcPct val="115000"/>
              </a:lnSpc>
              <a:spcBef>
                <a:spcPts val="0"/>
              </a:spcBef>
              <a:spcAft>
                <a:spcPts val="0"/>
              </a:spcAft>
              <a:buSzPts val="1100"/>
              <a:buNone/>
            </a:pPr>
            <a:r>
              <a:rPr lang="en" sz="1200">
                <a:solidFill>
                  <a:schemeClr val="dk1"/>
                </a:solidFill>
              </a:rPr>
              <a:t>Requires strong hardware</a:t>
            </a:r>
            <a:endParaRPr sz="1200">
              <a:solidFill>
                <a:schemeClr val="dk1"/>
              </a:solidFill>
            </a:endParaRPr>
          </a:p>
          <a:p>
            <a:pPr indent="0" lvl="0" marL="0" rtl="0" algn="l">
              <a:lnSpc>
                <a:spcPct val="115000"/>
              </a:lnSpc>
              <a:spcBef>
                <a:spcPts val="1200"/>
              </a:spcBef>
              <a:spcAft>
                <a:spcPts val="0"/>
              </a:spcAft>
              <a:buSzPts val="1100"/>
              <a:buNone/>
            </a:pPr>
            <a:r>
              <a:rPr lang="en" sz="1200">
                <a:solidFill>
                  <a:schemeClr val="dk1"/>
                </a:solidFill>
              </a:rPr>
              <a:t>Data and memory storage:</a:t>
            </a:r>
            <a:endParaRPr sz="1200">
              <a:solidFill>
                <a:schemeClr val="dk1"/>
              </a:solidFill>
            </a:endParaRPr>
          </a:p>
          <a:p>
            <a:pPr indent="0" lvl="0" marL="0" rtl="0" algn="l">
              <a:lnSpc>
                <a:spcPct val="115000"/>
              </a:lnSpc>
              <a:spcBef>
                <a:spcPts val="1200"/>
              </a:spcBef>
              <a:spcAft>
                <a:spcPts val="0"/>
              </a:spcAft>
              <a:buSzPts val="1100"/>
              <a:buNone/>
            </a:pPr>
            <a:r>
              <a:rPr lang="en" sz="1200">
                <a:solidFill>
                  <a:schemeClr val="dk1"/>
                </a:solidFill>
              </a:rPr>
              <a:t>Tutorial sample data is only 2.5GB</a:t>
            </a:r>
            <a:endParaRPr sz="1200">
              <a:solidFill>
                <a:schemeClr val="dk1"/>
              </a:solidFill>
            </a:endParaRPr>
          </a:p>
          <a:p>
            <a:pPr indent="0" lvl="0" marL="0" rtl="0" algn="l">
              <a:lnSpc>
                <a:spcPct val="115000"/>
              </a:lnSpc>
              <a:spcBef>
                <a:spcPts val="1200"/>
              </a:spcBef>
              <a:spcAft>
                <a:spcPts val="1200"/>
              </a:spcAft>
              <a:buSzPts val="1100"/>
              <a:buNone/>
            </a:pPr>
            <a:r>
              <a:t/>
            </a:r>
            <a:endParaRPr>
              <a:solidFill>
                <a:srgbClr val="595959"/>
              </a:solidFill>
              <a:latin typeface="Lato"/>
              <a:ea typeface="Lato"/>
              <a:cs typeface="Lato"/>
              <a:sym typeface="Lato"/>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p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7" name="Google Shape;237;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p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3" name="Google Shape;243;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0" name="Google Shape;90;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6" name="Google Shape;96;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4" name="Google Shape;104;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1200"/>
              </a:spcAft>
              <a:buClr>
                <a:schemeClr val="dk1"/>
              </a:buClr>
              <a:buSzPts val="1100"/>
              <a:buFont typeface="Arial"/>
              <a:buNone/>
            </a:pPr>
            <a:r>
              <a:t/>
            </a:r>
            <a:endParaRPr>
              <a:solidFill>
                <a:schemeClr val="dk1"/>
              </a:solidFill>
              <a:latin typeface="Playfair Display"/>
              <a:ea typeface="Playfair Display"/>
              <a:cs typeface="Playfair Display"/>
              <a:sym typeface="Playfair Display"/>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1" name="Google Shape;111;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t>Here is an important simulator that used in open vins. The only needed input into the simulator is a pose trajectory which we uniformly sample to construct control points for visual-inertial simulator. This visual-inertial simulator is then used to both generate the inertial measurements while also providing the pose information needed to generate visual-bearing measurements.</a:t>
            </a:r>
            <a:endParaRPr/>
          </a:p>
          <a:p>
            <a:pPr indent="0" lvl="0" marL="0" rtl="0" algn="l">
              <a:lnSpc>
                <a:spcPct val="100000"/>
              </a:lnSpc>
              <a:spcBef>
                <a:spcPts val="1200"/>
              </a:spcBef>
              <a:spcAft>
                <a:spcPts val="0"/>
              </a:spcAft>
              <a:buSzPts val="11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3" name="Google Shape;123;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t>Open vins provides three different trackers. Taking Lucas-Canada Tracker as an example. We can use this formula to calculate u and v, u means the velocity in x direction v means the velocity in y direction.</a:t>
            </a:r>
            <a:endParaRPr/>
          </a:p>
          <a:p>
            <a:pPr indent="0" lvl="0" marL="0" rtl="0" algn="l">
              <a:lnSpc>
                <a:spcPct val="115000"/>
              </a:lnSpc>
              <a:spcBef>
                <a:spcPts val="1200"/>
              </a:spcBef>
              <a:spcAft>
                <a:spcPts val="0"/>
              </a:spcAft>
              <a:buClr>
                <a:schemeClr val="dk1"/>
              </a:buClr>
              <a:buSzPts val="1100"/>
              <a:buFont typeface="Arial"/>
              <a:buNone/>
            </a:pPr>
            <a:r>
              <a:rPr lang="en"/>
              <a:t>I(x,y,t) is the illuminance at pixel (x,y) at time t. Ix and Iy are the gradients of illuminance in the x, y directions. And then I will talk about the brief process of tracking. The feature points extracted from second image frame will be used to track the feature point from the first image. Then the loss feature points will be deleted and we move on to next circle. In the next circle first image frame will be replaced by second image frame and second image frame will be replaced by the third one.</a:t>
            </a:r>
            <a:endParaRPr/>
          </a:p>
          <a:p>
            <a:pPr indent="0" lvl="0" marL="0" rtl="0" algn="l">
              <a:lnSpc>
                <a:spcPct val="100000"/>
              </a:lnSpc>
              <a:spcBef>
                <a:spcPts val="1200"/>
              </a:spcBef>
              <a:spcAft>
                <a:spcPts val="0"/>
              </a:spcAft>
              <a:buSzPts val="11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4" name="Google Shape;144;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200"/>
              </a:spcAft>
              <a:buSzPts val="11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1" name="Google Shape;181;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700">
                <a:solidFill>
                  <a:schemeClr val="dk1"/>
                </a:solidFill>
                <a:latin typeface="Lato"/>
                <a:ea typeface="Lato"/>
                <a:cs typeface="Lato"/>
                <a:sym typeface="Lato"/>
              </a:rPr>
              <a:t> MSCKF has been widely used in the fields of robots, drones and AR/VR. For example, Google Project Tango uses MSCKF for pose estimation.</a:t>
            </a:r>
            <a:endParaRPr sz="1700">
              <a:solidFill>
                <a:schemeClr val="dk1"/>
              </a:solidFill>
              <a:latin typeface="Lato"/>
              <a:ea typeface="Lato"/>
              <a:cs typeface="Lato"/>
              <a:sym typeface="Lato"/>
            </a:endParaRPr>
          </a:p>
          <a:p>
            <a:pPr indent="-336550" lvl="0" marL="457200" rtl="0" algn="l">
              <a:lnSpc>
                <a:spcPct val="115000"/>
              </a:lnSpc>
              <a:spcBef>
                <a:spcPts val="1200"/>
              </a:spcBef>
              <a:spcAft>
                <a:spcPts val="0"/>
              </a:spcAft>
              <a:buClr>
                <a:schemeClr val="dk1"/>
              </a:buClr>
              <a:buSzPts val="1700"/>
              <a:buFont typeface="Lato"/>
              <a:buChar char="●"/>
            </a:pPr>
            <a:r>
              <a:rPr lang="en" sz="1700">
                <a:solidFill>
                  <a:schemeClr val="dk1"/>
                </a:solidFill>
                <a:latin typeface="Lato"/>
                <a:ea typeface="Lato"/>
                <a:cs typeface="Lato"/>
                <a:sym typeface="Lato"/>
              </a:rPr>
              <a:t>MSCKF has the same accuracy but it is faster,</a:t>
            </a:r>
            <a:r>
              <a:rPr lang="en" sz="1700">
                <a:solidFill>
                  <a:schemeClr val="dk1"/>
                </a:solidFill>
                <a:highlight>
                  <a:srgbClr val="FFFF00"/>
                </a:highlight>
                <a:latin typeface="Lato"/>
                <a:ea typeface="Lato"/>
                <a:cs typeface="Lato"/>
                <a:sym typeface="Lato"/>
              </a:rPr>
              <a:t> therefore it is </a:t>
            </a:r>
            <a:r>
              <a:rPr lang="en" sz="1500">
                <a:solidFill>
                  <a:schemeClr val="dk1"/>
                </a:solidFill>
                <a:highlight>
                  <a:srgbClr val="FFFF00"/>
                </a:highlight>
                <a:latin typeface="Lato"/>
                <a:ea typeface="Lato"/>
                <a:cs typeface="Lato"/>
                <a:sym typeface="Lato"/>
              </a:rPr>
              <a:t>Suitable for running on embedded platforms with limited computing resources</a:t>
            </a:r>
            <a:endParaRPr sz="1700">
              <a:solidFill>
                <a:schemeClr val="dk1"/>
              </a:solidFill>
              <a:highlight>
                <a:srgbClr val="FFFF00"/>
              </a:highlight>
              <a:latin typeface="Lato"/>
              <a:ea typeface="Lato"/>
              <a:cs typeface="Lato"/>
              <a:sym typeface="Lato"/>
            </a:endParaRPr>
          </a:p>
          <a:p>
            <a:pPr indent="-323850" lvl="0" marL="457200" rtl="0" algn="l">
              <a:lnSpc>
                <a:spcPct val="115000"/>
              </a:lnSpc>
              <a:spcBef>
                <a:spcPts val="0"/>
              </a:spcBef>
              <a:spcAft>
                <a:spcPts val="0"/>
              </a:spcAft>
              <a:buClr>
                <a:schemeClr val="dk1"/>
              </a:buClr>
              <a:buSzPts val="1500"/>
              <a:buFont typeface="Lato"/>
              <a:buChar char="●"/>
            </a:pPr>
            <a:r>
              <a:rPr lang="en" sz="1500">
                <a:solidFill>
                  <a:schemeClr val="dk1"/>
                </a:solidFill>
                <a:latin typeface="Lato"/>
                <a:ea typeface="Lato"/>
                <a:cs typeface="Lato"/>
                <a:sym typeface="Lato"/>
              </a:rPr>
              <a:t> </a:t>
            </a:r>
            <a:r>
              <a:rPr b="1" lang="en" sz="1500">
                <a:solidFill>
                  <a:schemeClr val="dk1"/>
                </a:solidFill>
                <a:latin typeface="Lato"/>
                <a:ea typeface="Lato"/>
                <a:cs typeface="Lato"/>
                <a:sym typeface="Lato"/>
              </a:rPr>
              <a:t>Adopts a structureless approach</a:t>
            </a:r>
            <a:r>
              <a:rPr lang="en" sz="1500">
                <a:solidFill>
                  <a:schemeClr val="dk1"/>
                </a:solidFill>
                <a:latin typeface="Lato"/>
                <a:ea typeface="Lato"/>
                <a:cs typeface="Lato"/>
                <a:sym typeface="Lato"/>
              </a:rPr>
              <a:t> </a:t>
            </a:r>
            <a:r>
              <a:rPr lang="en" sz="1500">
                <a:solidFill>
                  <a:schemeClr val="dk1"/>
                </a:solidFill>
                <a:highlight>
                  <a:srgbClr val="FFFF00"/>
                </a:highlight>
                <a:latin typeface="Lato"/>
                <a:ea typeface="Lato"/>
                <a:cs typeface="Lato"/>
                <a:sym typeface="Lato"/>
              </a:rPr>
              <a:t>where landmark positions are marginalized out of the state vector, therefore, a small number of landmarks are typically tracked to allow real-time operation</a:t>
            </a:r>
            <a:endParaRPr sz="1500">
              <a:solidFill>
                <a:schemeClr val="dk1"/>
              </a:solidFill>
              <a:highlight>
                <a:srgbClr val="FFFF00"/>
              </a:highlight>
              <a:latin typeface="Lato"/>
              <a:ea typeface="Lato"/>
              <a:cs typeface="Lato"/>
              <a:sym typeface="Lato"/>
            </a:endParaRPr>
          </a:p>
          <a:p>
            <a:pPr indent="0" lvl="0" marL="0" rtl="0" algn="l">
              <a:lnSpc>
                <a:spcPct val="115000"/>
              </a:lnSpc>
              <a:spcBef>
                <a:spcPts val="0"/>
              </a:spcBef>
              <a:spcAft>
                <a:spcPts val="0"/>
              </a:spcAft>
              <a:buNone/>
            </a:pPr>
            <a:r>
              <a:t/>
            </a:r>
            <a:endParaRPr sz="1500">
              <a:solidFill>
                <a:schemeClr val="dk1"/>
              </a:solidFill>
              <a:highlight>
                <a:srgbClr val="FFFF00"/>
              </a:highlight>
              <a:latin typeface="Lato"/>
              <a:ea typeface="Lato"/>
              <a:cs typeface="Lato"/>
              <a:sym typeface="Lato"/>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p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8" name="Google Shape;188;p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16"/>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 name="Google Shape;11;p16"/>
          <p:cNvGrpSpPr/>
          <p:nvPr/>
        </p:nvGrpSpPr>
        <p:grpSpPr>
          <a:xfrm>
            <a:off x="830392" y="1191256"/>
            <a:ext cx="745763" cy="45826"/>
            <a:chOff x="4580561" y="2589004"/>
            <a:chExt cx="1064464" cy="25200"/>
          </a:xfrm>
        </p:grpSpPr>
        <p:sp>
          <p:nvSpPr>
            <p:cNvPr id="12" name="Google Shape;12;p1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1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14" name="Google Shape;14;p16"/>
          <p:cNvSpPr txBox="1"/>
          <p:nvPr>
            <p:ph type="ctrTitle"/>
          </p:nvPr>
        </p:nvSpPr>
        <p:spPr>
          <a:xfrm>
            <a:off x="729450" y="1322450"/>
            <a:ext cx="7688100" cy="1664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4200"/>
              <a:buNone/>
              <a:defRPr sz="4200"/>
            </a:lvl1pPr>
            <a:lvl2pPr lvl="1" algn="l">
              <a:lnSpc>
                <a:spcPct val="100000"/>
              </a:lnSpc>
              <a:spcBef>
                <a:spcPts val="0"/>
              </a:spcBef>
              <a:spcAft>
                <a:spcPts val="0"/>
              </a:spcAft>
              <a:buSzPts val="4200"/>
              <a:buNone/>
              <a:defRPr sz="4200"/>
            </a:lvl2pPr>
            <a:lvl3pPr lvl="2" algn="l">
              <a:lnSpc>
                <a:spcPct val="100000"/>
              </a:lnSpc>
              <a:spcBef>
                <a:spcPts val="0"/>
              </a:spcBef>
              <a:spcAft>
                <a:spcPts val="0"/>
              </a:spcAft>
              <a:buSzPts val="4200"/>
              <a:buNone/>
              <a:defRPr sz="4200"/>
            </a:lvl3pPr>
            <a:lvl4pPr lvl="3" algn="l">
              <a:lnSpc>
                <a:spcPct val="100000"/>
              </a:lnSpc>
              <a:spcBef>
                <a:spcPts val="0"/>
              </a:spcBef>
              <a:spcAft>
                <a:spcPts val="0"/>
              </a:spcAft>
              <a:buSzPts val="4200"/>
              <a:buNone/>
              <a:defRPr sz="4200"/>
            </a:lvl4pPr>
            <a:lvl5pPr lvl="4" algn="l">
              <a:lnSpc>
                <a:spcPct val="100000"/>
              </a:lnSpc>
              <a:spcBef>
                <a:spcPts val="0"/>
              </a:spcBef>
              <a:spcAft>
                <a:spcPts val="0"/>
              </a:spcAft>
              <a:buSzPts val="4200"/>
              <a:buNone/>
              <a:defRPr sz="4200"/>
            </a:lvl5pPr>
            <a:lvl6pPr lvl="5" algn="l">
              <a:lnSpc>
                <a:spcPct val="100000"/>
              </a:lnSpc>
              <a:spcBef>
                <a:spcPts val="0"/>
              </a:spcBef>
              <a:spcAft>
                <a:spcPts val="0"/>
              </a:spcAft>
              <a:buSzPts val="4200"/>
              <a:buNone/>
              <a:defRPr sz="4200"/>
            </a:lvl6pPr>
            <a:lvl7pPr lvl="6" algn="l">
              <a:lnSpc>
                <a:spcPct val="100000"/>
              </a:lnSpc>
              <a:spcBef>
                <a:spcPts val="0"/>
              </a:spcBef>
              <a:spcAft>
                <a:spcPts val="0"/>
              </a:spcAft>
              <a:buSzPts val="4200"/>
              <a:buNone/>
              <a:defRPr sz="4200"/>
            </a:lvl7pPr>
            <a:lvl8pPr lvl="7" algn="l">
              <a:lnSpc>
                <a:spcPct val="100000"/>
              </a:lnSpc>
              <a:spcBef>
                <a:spcPts val="0"/>
              </a:spcBef>
              <a:spcAft>
                <a:spcPts val="0"/>
              </a:spcAft>
              <a:buSzPts val="4200"/>
              <a:buNone/>
              <a:defRPr sz="4200"/>
            </a:lvl8pPr>
            <a:lvl9pPr lvl="8" algn="l">
              <a:lnSpc>
                <a:spcPct val="100000"/>
              </a:lnSpc>
              <a:spcBef>
                <a:spcPts val="0"/>
              </a:spcBef>
              <a:spcAft>
                <a:spcPts val="0"/>
              </a:spcAft>
              <a:buSzPts val="4200"/>
              <a:buNone/>
              <a:defRPr sz="4200"/>
            </a:lvl9pPr>
          </a:lstStyle>
          <a:p/>
        </p:txBody>
      </p:sp>
      <p:sp>
        <p:nvSpPr>
          <p:cNvPr id="15" name="Google Shape;15;p16"/>
          <p:cNvSpPr txBox="1"/>
          <p:nvPr>
            <p:ph idx="1" type="subTitle"/>
          </p:nvPr>
        </p:nvSpPr>
        <p:spPr>
          <a:xfrm>
            <a:off x="729627" y="3172900"/>
            <a:ext cx="7688100" cy="5412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16" name="Google Shape;16;p16"/>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25"/>
          <p:cNvGrpSpPr/>
          <p:nvPr/>
        </p:nvGrpSpPr>
        <p:grpSpPr>
          <a:xfrm>
            <a:off x="830392" y="4169130"/>
            <a:ext cx="745763" cy="45826"/>
            <a:chOff x="4580561" y="2589004"/>
            <a:chExt cx="1064464" cy="25200"/>
          </a:xfrm>
        </p:grpSpPr>
        <p:sp>
          <p:nvSpPr>
            <p:cNvPr id="75" name="Google Shape;75;p25"/>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25"/>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7" name="Google Shape;77;p25"/>
          <p:cNvSpPr txBox="1"/>
          <p:nvPr>
            <p:ph hasCustomPrompt="1" type="title"/>
          </p:nvPr>
        </p:nvSpPr>
        <p:spPr>
          <a:xfrm>
            <a:off x="729450" y="733950"/>
            <a:ext cx="7688400" cy="1244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8000"/>
              <a:buNone/>
              <a:defRPr sz="8000">
                <a:solidFill>
                  <a:schemeClr val="lt1"/>
                </a:solidFill>
              </a:defRPr>
            </a:lvl1pPr>
            <a:lvl2pPr lvl="1" algn="l">
              <a:lnSpc>
                <a:spcPct val="100000"/>
              </a:lnSpc>
              <a:spcBef>
                <a:spcPts val="0"/>
              </a:spcBef>
              <a:spcAft>
                <a:spcPts val="0"/>
              </a:spcAft>
              <a:buClr>
                <a:schemeClr val="lt1"/>
              </a:buClr>
              <a:buSzPts val="8000"/>
              <a:buNone/>
              <a:defRPr sz="8000">
                <a:solidFill>
                  <a:schemeClr val="lt1"/>
                </a:solidFill>
              </a:defRPr>
            </a:lvl2pPr>
            <a:lvl3pPr lvl="2" algn="l">
              <a:lnSpc>
                <a:spcPct val="100000"/>
              </a:lnSpc>
              <a:spcBef>
                <a:spcPts val="0"/>
              </a:spcBef>
              <a:spcAft>
                <a:spcPts val="0"/>
              </a:spcAft>
              <a:buClr>
                <a:schemeClr val="lt1"/>
              </a:buClr>
              <a:buSzPts val="8000"/>
              <a:buNone/>
              <a:defRPr sz="8000">
                <a:solidFill>
                  <a:schemeClr val="lt1"/>
                </a:solidFill>
              </a:defRPr>
            </a:lvl3pPr>
            <a:lvl4pPr lvl="3" algn="l">
              <a:lnSpc>
                <a:spcPct val="100000"/>
              </a:lnSpc>
              <a:spcBef>
                <a:spcPts val="0"/>
              </a:spcBef>
              <a:spcAft>
                <a:spcPts val="0"/>
              </a:spcAft>
              <a:buClr>
                <a:schemeClr val="lt1"/>
              </a:buClr>
              <a:buSzPts val="8000"/>
              <a:buNone/>
              <a:defRPr sz="8000">
                <a:solidFill>
                  <a:schemeClr val="lt1"/>
                </a:solidFill>
              </a:defRPr>
            </a:lvl4pPr>
            <a:lvl5pPr lvl="4" algn="l">
              <a:lnSpc>
                <a:spcPct val="100000"/>
              </a:lnSpc>
              <a:spcBef>
                <a:spcPts val="0"/>
              </a:spcBef>
              <a:spcAft>
                <a:spcPts val="0"/>
              </a:spcAft>
              <a:buClr>
                <a:schemeClr val="lt1"/>
              </a:buClr>
              <a:buSzPts val="8000"/>
              <a:buNone/>
              <a:defRPr sz="8000">
                <a:solidFill>
                  <a:schemeClr val="lt1"/>
                </a:solidFill>
              </a:defRPr>
            </a:lvl5pPr>
            <a:lvl6pPr lvl="5" algn="l">
              <a:lnSpc>
                <a:spcPct val="100000"/>
              </a:lnSpc>
              <a:spcBef>
                <a:spcPts val="0"/>
              </a:spcBef>
              <a:spcAft>
                <a:spcPts val="0"/>
              </a:spcAft>
              <a:buClr>
                <a:schemeClr val="lt1"/>
              </a:buClr>
              <a:buSzPts val="8000"/>
              <a:buNone/>
              <a:defRPr sz="8000">
                <a:solidFill>
                  <a:schemeClr val="lt1"/>
                </a:solidFill>
              </a:defRPr>
            </a:lvl6pPr>
            <a:lvl7pPr lvl="6" algn="l">
              <a:lnSpc>
                <a:spcPct val="100000"/>
              </a:lnSpc>
              <a:spcBef>
                <a:spcPts val="0"/>
              </a:spcBef>
              <a:spcAft>
                <a:spcPts val="0"/>
              </a:spcAft>
              <a:buClr>
                <a:schemeClr val="lt1"/>
              </a:buClr>
              <a:buSzPts val="8000"/>
              <a:buNone/>
              <a:defRPr sz="8000">
                <a:solidFill>
                  <a:schemeClr val="lt1"/>
                </a:solidFill>
              </a:defRPr>
            </a:lvl7pPr>
            <a:lvl8pPr lvl="7" algn="l">
              <a:lnSpc>
                <a:spcPct val="100000"/>
              </a:lnSpc>
              <a:spcBef>
                <a:spcPts val="0"/>
              </a:spcBef>
              <a:spcAft>
                <a:spcPts val="0"/>
              </a:spcAft>
              <a:buClr>
                <a:schemeClr val="lt1"/>
              </a:buClr>
              <a:buSzPts val="8000"/>
              <a:buNone/>
              <a:defRPr sz="8000">
                <a:solidFill>
                  <a:schemeClr val="lt1"/>
                </a:solidFill>
              </a:defRPr>
            </a:lvl8pPr>
            <a:lvl9pPr lvl="8" algn="l">
              <a:lnSpc>
                <a:spcPct val="100000"/>
              </a:lnSpc>
              <a:spcBef>
                <a:spcPts val="0"/>
              </a:spcBef>
              <a:spcAft>
                <a:spcPts val="0"/>
              </a:spcAft>
              <a:buClr>
                <a:schemeClr val="lt1"/>
              </a:buClr>
              <a:buSzPts val="8000"/>
              <a:buNone/>
              <a:defRPr sz="8000">
                <a:solidFill>
                  <a:schemeClr val="lt1"/>
                </a:solidFill>
              </a:defRPr>
            </a:lvl9pPr>
          </a:lstStyle>
          <a:p>
            <a:r>
              <a:t>xx%</a:t>
            </a:r>
          </a:p>
        </p:txBody>
      </p:sp>
      <p:sp>
        <p:nvSpPr>
          <p:cNvPr id="78" name="Google Shape;78;p25"/>
          <p:cNvSpPr txBox="1"/>
          <p:nvPr>
            <p:ph idx="1" type="body"/>
          </p:nvPr>
        </p:nvSpPr>
        <p:spPr>
          <a:xfrm>
            <a:off x="729450" y="2272888"/>
            <a:ext cx="7688400" cy="15804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Clr>
                <a:schemeClr val="lt1"/>
              </a:buClr>
              <a:buSzPts val="1300"/>
              <a:buChar char="●"/>
              <a:defRPr>
                <a:solidFill>
                  <a:schemeClr val="lt1"/>
                </a:solidFill>
              </a:defRPr>
            </a:lvl1pPr>
            <a:lvl2pPr indent="-298450" lvl="1" marL="914400" algn="l">
              <a:lnSpc>
                <a:spcPct val="115000"/>
              </a:lnSpc>
              <a:spcBef>
                <a:spcPts val="0"/>
              </a:spcBef>
              <a:spcAft>
                <a:spcPts val="0"/>
              </a:spcAft>
              <a:buClr>
                <a:schemeClr val="lt1"/>
              </a:buClr>
              <a:buSzPts val="1100"/>
              <a:buChar char="○"/>
              <a:defRPr>
                <a:solidFill>
                  <a:schemeClr val="lt1"/>
                </a:solidFill>
              </a:defRPr>
            </a:lvl2pPr>
            <a:lvl3pPr indent="-298450" lvl="2" marL="1371600" algn="l">
              <a:lnSpc>
                <a:spcPct val="115000"/>
              </a:lnSpc>
              <a:spcBef>
                <a:spcPts val="0"/>
              </a:spcBef>
              <a:spcAft>
                <a:spcPts val="0"/>
              </a:spcAft>
              <a:buClr>
                <a:schemeClr val="lt1"/>
              </a:buClr>
              <a:buSzPts val="1100"/>
              <a:buChar char="■"/>
              <a:defRPr>
                <a:solidFill>
                  <a:schemeClr val="lt1"/>
                </a:solidFill>
              </a:defRPr>
            </a:lvl3pPr>
            <a:lvl4pPr indent="-298450" lvl="3" marL="1828800" algn="l">
              <a:lnSpc>
                <a:spcPct val="115000"/>
              </a:lnSpc>
              <a:spcBef>
                <a:spcPts val="0"/>
              </a:spcBef>
              <a:spcAft>
                <a:spcPts val="0"/>
              </a:spcAft>
              <a:buClr>
                <a:schemeClr val="lt1"/>
              </a:buClr>
              <a:buSzPts val="1100"/>
              <a:buChar char="●"/>
              <a:defRPr>
                <a:solidFill>
                  <a:schemeClr val="lt1"/>
                </a:solidFill>
              </a:defRPr>
            </a:lvl4pPr>
            <a:lvl5pPr indent="-298450" lvl="4" marL="2286000" algn="l">
              <a:lnSpc>
                <a:spcPct val="115000"/>
              </a:lnSpc>
              <a:spcBef>
                <a:spcPts val="0"/>
              </a:spcBef>
              <a:spcAft>
                <a:spcPts val="0"/>
              </a:spcAft>
              <a:buClr>
                <a:schemeClr val="lt1"/>
              </a:buClr>
              <a:buSzPts val="1100"/>
              <a:buChar char="○"/>
              <a:defRPr>
                <a:solidFill>
                  <a:schemeClr val="lt1"/>
                </a:solidFill>
              </a:defRPr>
            </a:lvl5pPr>
            <a:lvl6pPr indent="-298450" lvl="5" marL="2743200" algn="l">
              <a:lnSpc>
                <a:spcPct val="115000"/>
              </a:lnSpc>
              <a:spcBef>
                <a:spcPts val="0"/>
              </a:spcBef>
              <a:spcAft>
                <a:spcPts val="0"/>
              </a:spcAft>
              <a:buClr>
                <a:schemeClr val="lt1"/>
              </a:buClr>
              <a:buSzPts val="1100"/>
              <a:buChar char="■"/>
              <a:defRPr>
                <a:solidFill>
                  <a:schemeClr val="lt1"/>
                </a:solidFill>
              </a:defRPr>
            </a:lvl6pPr>
            <a:lvl7pPr indent="-298450" lvl="6" marL="3200400" algn="l">
              <a:lnSpc>
                <a:spcPct val="115000"/>
              </a:lnSpc>
              <a:spcBef>
                <a:spcPts val="0"/>
              </a:spcBef>
              <a:spcAft>
                <a:spcPts val="0"/>
              </a:spcAft>
              <a:buClr>
                <a:schemeClr val="lt1"/>
              </a:buClr>
              <a:buSzPts val="1100"/>
              <a:buChar char="●"/>
              <a:defRPr>
                <a:solidFill>
                  <a:schemeClr val="lt1"/>
                </a:solidFill>
              </a:defRPr>
            </a:lvl7pPr>
            <a:lvl8pPr indent="-298450" lvl="7" marL="3657600" algn="l">
              <a:lnSpc>
                <a:spcPct val="115000"/>
              </a:lnSpc>
              <a:spcBef>
                <a:spcPts val="0"/>
              </a:spcBef>
              <a:spcAft>
                <a:spcPts val="0"/>
              </a:spcAft>
              <a:buClr>
                <a:schemeClr val="lt1"/>
              </a:buClr>
              <a:buSzPts val="1100"/>
              <a:buChar char="○"/>
              <a:defRPr>
                <a:solidFill>
                  <a:schemeClr val="lt1"/>
                </a:solidFill>
              </a:defRPr>
            </a:lvl8pPr>
            <a:lvl9pPr indent="-298450" lvl="8" marL="4114800" algn="l">
              <a:lnSpc>
                <a:spcPct val="115000"/>
              </a:lnSpc>
              <a:spcBef>
                <a:spcPts val="0"/>
              </a:spcBef>
              <a:spcAft>
                <a:spcPts val="0"/>
              </a:spcAft>
              <a:buClr>
                <a:schemeClr val="lt1"/>
              </a:buClr>
              <a:buSzPts val="1100"/>
              <a:buChar char="■"/>
              <a:defRPr>
                <a:solidFill>
                  <a:schemeClr val="lt1"/>
                </a:solidFill>
              </a:defRPr>
            </a:lvl9pPr>
          </a:lstStyle>
          <a:p/>
        </p:txBody>
      </p:sp>
      <p:sp>
        <p:nvSpPr>
          <p:cNvPr id="79" name="Google Shape;79;p25"/>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26"/>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1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9" name="Google Shape;19;p17"/>
          <p:cNvGrpSpPr/>
          <p:nvPr/>
        </p:nvGrpSpPr>
        <p:grpSpPr>
          <a:xfrm>
            <a:off x="830392" y="1191256"/>
            <a:ext cx="745763" cy="45826"/>
            <a:chOff x="4580561" y="2589004"/>
            <a:chExt cx="1064464" cy="25200"/>
          </a:xfrm>
        </p:grpSpPr>
        <p:sp>
          <p:nvSpPr>
            <p:cNvPr id="20" name="Google Shape;20;p1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1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22" name="Google Shape;22;p17"/>
          <p:cNvSpPr txBox="1"/>
          <p:nvPr>
            <p:ph type="title"/>
          </p:nvPr>
        </p:nvSpPr>
        <p:spPr>
          <a:xfrm>
            <a:off x="729450" y="1318650"/>
            <a:ext cx="7688700" cy="5352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600"/>
              <a:buNone/>
              <a:defRPr sz="2600"/>
            </a:lvl1pPr>
            <a:lvl2pPr lvl="1" algn="l">
              <a:lnSpc>
                <a:spcPct val="100000"/>
              </a:lnSpc>
              <a:spcBef>
                <a:spcPts val="0"/>
              </a:spcBef>
              <a:spcAft>
                <a:spcPts val="0"/>
              </a:spcAft>
              <a:buSzPts val="2600"/>
              <a:buNone/>
              <a:defRPr sz="2600"/>
            </a:lvl2pPr>
            <a:lvl3pPr lvl="2" algn="l">
              <a:lnSpc>
                <a:spcPct val="100000"/>
              </a:lnSpc>
              <a:spcBef>
                <a:spcPts val="0"/>
              </a:spcBef>
              <a:spcAft>
                <a:spcPts val="0"/>
              </a:spcAft>
              <a:buSzPts val="2600"/>
              <a:buNone/>
              <a:defRPr sz="2600"/>
            </a:lvl3pPr>
            <a:lvl4pPr lvl="3" algn="l">
              <a:lnSpc>
                <a:spcPct val="100000"/>
              </a:lnSpc>
              <a:spcBef>
                <a:spcPts val="0"/>
              </a:spcBef>
              <a:spcAft>
                <a:spcPts val="0"/>
              </a:spcAft>
              <a:buSzPts val="2600"/>
              <a:buNone/>
              <a:defRPr sz="2600"/>
            </a:lvl4pPr>
            <a:lvl5pPr lvl="4" algn="l">
              <a:lnSpc>
                <a:spcPct val="100000"/>
              </a:lnSpc>
              <a:spcBef>
                <a:spcPts val="0"/>
              </a:spcBef>
              <a:spcAft>
                <a:spcPts val="0"/>
              </a:spcAft>
              <a:buSzPts val="2600"/>
              <a:buNone/>
              <a:defRPr sz="2600"/>
            </a:lvl5pPr>
            <a:lvl6pPr lvl="5" algn="l">
              <a:lnSpc>
                <a:spcPct val="100000"/>
              </a:lnSpc>
              <a:spcBef>
                <a:spcPts val="0"/>
              </a:spcBef>
              <a:spcAft>
                <a:spcPts val="0"/>
              </a:spcAft>
              <a:buSzPts val="2600"/>
              <a:buNone/>
              <a:defRPr sz="2600"/>
            </a:lvl6pPr>
            <a:lvl7pPr lvl="6" algn="l">
              <a:lnSpc>
                <a:spcPct val="100000"/>
              </a:lnSpc>
              <a:spcBef>
                <a:spcPts val="0"/>
              </a:spcBef>
              <a:spcAft>
                <a:spcPts val="0"/>
              </a:spcAft>
              <a:buSzPts val="2600"/>
              <a:buNone/>
              <a:defRPr sz="2600"/>
            </a:lvl7pPr>
            <a:lvl8pPr lvl="7" algn="l">
              <a:lnSpc>
                <a:spcPct val="100000"/>
              </a:lnSpc>
              <a:spcBef>
                <a:spcPts val="0"/>
              </a:spcBef>
              <a:spcAft>
                <a:spcPts val="0"/>
              </a:spcAft>
              <a:buSzPts val="2600"/>
              <a:buNone/>
              <a:defRPr sz="2600"/>
            </a:lvl8pPr>
            <a:lvl9pPr lvl="8" algn="l">
              <a:lnSpc>
                <a:spcPct val="100000"/>
              </a:lnSpc>
              <a:spcBef>
                <a:spcPts val="0"/>
              </a:spcBef>
              <a:spcAft>
                <a:spcPts val="0"/>
              </a:spcAft>
              <a:buSzPts val="2600"/>
              <a:buNone/>
              <a:defRPr sz="2600"/>
            </a:lvl9pPr>
          </a:lstStyle>
          <a:p/>
        </p:txBody>
      </p:sp>
      <p:sp>
        <p:nvSpPr>
          <p:cNvPr id="23" name="Google Shape;23;p17"/>
          <p:cNvSpPr txBox="1"/>
          <p:nvPr>
            <p:ph idx="1" type="body"/>
          </p:nvPr>
        </p:nvSpPr>
        <p:spPr>
          <a:xfrm>
            <a:off x="729450" y="2078875"/>
            <a:ext cx="7688700" cy="22611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24" name="Google Shape;24;p17"/>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25" name="Shape 25"/>
        <p:cNvGrpSpPr/>
        <p:nvPr/>
      </p:nvGrpSpPr>
      <p:grpSpPr>
        <a:xfrm>
          <a:off x="0" y="0"/>
          <a:ext cx="0" cy="0"/>
          <a:chOff x="0" y="0"/>
          <a:chExt cx="0" cy="0"/>
        </a:xfrm>
      </p:grpSpPr>
      <p:sp>
        <p:nvSpPr>
          <p:cNvPr id="26" name="Google Shape;26;p18"/>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27" name="Google Shape;27;p18"/>
          <p:cNvGrpSpPr/>
          <p:nvPr/>
        </p:nvGrpSpPr>
        <p:grpSpPr>
          <a:xfrm>
            <a:off x="830392" y="1191256"/>
            <a:ext cx="745763" cy="45826"/>
            <a:chOff x="4580561" y="2589004"/>
            <a:chExt cx="1064464" cy="25200"/>
          </a:xfrm>
        </p:grpSpPr>
        <p:sp>
          <p:nvSpPr>
            <p:cNvPr id="28" name="Google Shape;28;p1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 name="Google Shape;29;p1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0" name="Google Shape;30;p18"/>
          <p:cNvSpPr txBox="1"/>
          <p:nvPr>
            <p:ph type="title"/>
          </p:nvPr>
        </p:nvSpPr>
        <p:spPr>
          <a:xfrm>
            <a:off x="730000" y="1318650"/>
            <a:ext cx="3300900" cy="16872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600"/>
              <a:buNone/>
              <a:defRPr sz="2600"/>
            </a:lvl1pPr>
            <a:lvl2pPr lvl="1" algn="l">
              <a:lnSpc>
                <a:spcPct val="100000"/>
              </a:lnSpc>
              <a:spcBef>
                <a:spcPts val="0"/>
              </a:spcBef>
              <a:spcAft>
                <a:spcPts val="0"/>
              </a:spcAft>
              <a:buSzPts val="2600"/>
              <a:buNone/>
              <a:defRPr sz="2600"/>
            </a:lvl2pPr>
            <a:lvl3pPr lvl="2" algn="l">
              <a:lnSpc>
                <a:spcPct val="100000"/>
              </a:lnSpc>
              <a:spcBef>
                <a:spcPts val="0"/>
              </a:spcBef>
              <a:spcAft>
                <a:spcPts val="0"/>
              </a:spcAft>
              <a:buSzPts val="2600"/>
              <a:buNone/>
              <a:defRPr sz="2600"/>
            </a:lvl3pPr>
            <a:lvl4pPr lvl="3" algn="l">
              <a:lnSpc>
                <a:spcPct val="100000"/>
              </a:lnSpc>
              <a:spcBef>
                <a:spcPts val="0"/>
              </a:spcBef>
              <a:spcAft>
                <a:spcPts val="0"/>
              </a:spcAft>
              <a:buSzPts val="2600"/>
              <a:buNone/>
              <a:defRPr sz="2600"/>
            </a:lvl4pPr>
            <a:lvl5pPr lvl="4" algn="l">
              <a:lnSpc>
                <a:spcPct val="100000"/>
              </a:lnSpc>
              <a:spcBef>
                <a:spcPts val="0"/>
              </a:spcBef>
              <a:spcAft>
                <a:spcPts val="0"/>
              </a:spcAft>
              <a:buSzPts val="2600"/>
              <a:buNone/>
              <a:defRPr sz="2600"/>
            </a:lvl5pPr>
            <a:lvl6pPr lvl="5" algn="l">
              <a:lnSpc>
                <a:spcPct val="100000"/>
              </a:lnSpc>
              <a:spcBef>
                <a:spcPts val="0"/>
              </a:spcBef>
              <a:spcAft>
                <a:spcPts val="0"/>
              </a:spcAft>
              <a:buSzPts val="2600"/>
              <a:buNone/>
              <a:defRPr sz="2600"/>
            </a:lvl6pPr>
            <a:lvl7pPr lvl="6" algn="l">
              <a:lnSpc>
                <a:spcPct val="100000"/>
              </a:lnSpc>
              <a:spcBef>
                <a:spcPts val="0"/>
              </a:spcBef>
              <a:spcAft>
                <a:spcPts val="0"/>
              </a:spcAft>
              <a:buSzPts val="2600"/>
              <a:buNone/>
              <a:defRPr sz="2600"/>
            </a:lvl7pPr>
            <a:lvl8pPr lvl="7" algn="l">
              <a:lnSpc>
                <a:spcPct val="100000"/>
              </a:lnSpc>
              <a:spcBef>
                <a:spcPts val="0"/>
              </a:spcBef>
              <a:spcAft>
                <a:spcPts val="0"/>
              </a:spcAft>
              <a:buSzPts val="2600"/>
              <a:buNone/>
              <a:defRPr sz="2600"/>
            </a:lvl8pPr>
            <a:lvl9pPr lvl="8" algn="l">
              <a:lnSpc>
                <a:spcPct val="100000"/>
              </a:lnSpc>
              <a:spcBef>
                <a:spcPts val="0"/>
              </a:spcBef>
              <a:spcAft>
                <a:spcPts val="0"/>
              </a:spcAft>
              <a:buSzPts val="2600"/>
              <a:buNone/>
              <a:defRPr sz="2600"/>
            </a:lvl9pPr>
          </a:lstStyle>
          <a:p/>
        </p:txBody>
      </p:sp>
      <p:sp>
        <p:nvSpPr>
          <p:cNvPr id="31" name="Google Shape;31;p18"/>
          <p:cNvSpPr txBox="1"/>
          <p:nvPr>
            <p:ph idx="1" type="subTitle"/>
          </p:nvPr>
        </p:nvSpPr>
        <p:spPr>
          <a:xfrm>
            <a:off x="724950" y="3161525"/>
            <a:ext cx="3300900" cy="7590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p:txBody>
      </p:sp>
      <p:sp>
        <p:nvSpPr>
          <p:cNvPr id="32" name="Google Shape;32;p18"/>
          <p:cNvSpPr txBox="1"/>
          <p:nvPr>
            <p:ph idx="2" type="body"/>
          </p:nvPr>
        </p:nvSpPr>
        <p:spPr>
          <a:xfrm>
            <a:off x="5174225" y="1352625"/>
            <a:ext cx="3374400" cy="30255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33" name="Google Shape;33;p18"/>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34" name="Shape 34"/>
        <p:cNvGrpSpPr/>
        <p:nvPr/>
      </p:nvGrpSpPr>
      <p:grpSpPr>
        <a:xfrm>
          <a:off x="0" y="0"/>
          <a:ext cx="0" cy="0"/>
          <a:chOff x="0" y="0"/>
          <a:chExt cx="0" cy="0"/>
        </a:xfrm>
      </p:grpSpPr>
      <p:grpSp>
        <p:nvGrpSpPr>
          <p:cNvPr id="35" name="Google Shape;35;p19"/>
          <p:cNvGrpSpPr/>
          <p:nvPr/>
        </p:nvGrpSpPr>
        <p:grpSpPr>
          <a:xfrm>
            <a:off x="830392" y="1191256"/>
            <a:ext cx="745763" cy="45826"/>
            <a:chOff x="4580561" y="2589004"/>
            <a:chExt cx="1064464" cy="25200"/>
          </a:xfrm>
        </p:grpSpPr>
        <p:sp>
          <p:nvSpPr>
            <p:cNvPr id="36" name="Google Shape;36;p19"/>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19"/>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8" name="Google Shape;38;p19"/>
          <p:cNvSpPr txBox="1"/>
          <p:nvPr>
            <p:ph type="title"/>
          </p:nvPr>
        </p:nvSpPr>
        <p:spPr>
          <a:xfrm>
            <a:off x="729450" y="1322450"/>
            <a:ext cx="7688400" cy="15186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39" name="Google Shape;39;p19"/>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0" name="Shape 40"/>
        <p:cNvGrpSpPr/>
        <p:nvPr/>
      </p:nvGrpSpPr>
      <p:grpSpPr>
        <a:xfrm>
          <a:off x="0" y="0"/>
          <a:ext cx="0" cy="0"/>
          <a:chOff x="0" y="0"/>
          <a:chExt cx="0" cy="0"/>
        </a:xfrm>
      </p:grpSpPr>
      <p:sp>
        <p:nvSpPr>
          <p:cNvPr id="41" name="Google Shape;41;p2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42" name="Google Shape;42;p20"/>
          <p:cNvGrpSpPr/>
          <p:nvPr/>
        </p:nvGrpSpPr>
        <p:grpSpPr>
          <a:xfrm>
            <a:off x="830392" y="1191256"/>
            <a:ext cx="745763" cy="45826"/>
            <a:chOff x="4580561" y="2589004"/>
            <a:chExt cx="1064464" cy="25200"/>
          </a:xfrm>
        </p:grpSpPr>
        <p:sp>
          <p:nvSpPr>
            <p:cNvPr id="43" name="Google Shape;43;p2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 name="Google Shape;44;p2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45" name="Google Shape;45;p20"/>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600"/>
              <a:buNone/>
              <a:defRPr sz="2600"/>
            </a:lvl1pPr>
            <a:lvl2pPr lvl="1" algn="l">
              <a:lnSpc>
                <a:spcPct val="100000"/>
              </a:lnSpc>
              <a:spcBef>
                <a:spcPts val="0"/>
              </a:spcBef>
              <a:spcAft>
                <a:spcPts val="0"/>
              </a:spcAft>
              <a:buSzPts val="2600"/>
              <a:buNone/>
              <a:defRPr sz="2600"/>
            </a:lvl2pPr>
            <a:lvl3pPr lvl="2" algn="l">
              <a:lnSpc>
                <a:spcPct val="100000"/>
              </a:lnSpc>
              <a:spcBef>
                <a:spcPts val="0"/>
              </a:spcBef>
              <a:spcAft>
                <a:spcPts val="0"/>
              </a:spcAft>
              <a:buSzPts val="2600"/>
              <a:buNone/>
              <a:defRPr sz="2600"/>
            </a:lvl3pPr>
            <a:lvl4pPr lvl="3" algn="l">
              <a:lnSpc>
                <a:spcPct val="100000"/>
              </a:lnSpc>
              <a:spcBef>
                <a:spcPts val="0"/>
              </a:spcBef>
              <a:spcAft>
                <a:spcPts val="0"/>
              </a:spcAft>
              <a:buSzPts val="2600"/>
              <a:buNone/>
              <a:defRPr sz="2600"/>
            </a:lvl4pPr>
            <a:lvl5pPr lvl="4" algn="l">
              <a:lnSpc>
                <a:spcPct val="100000"/>
              </a:lnSpc>
              <a:spcBef>
                <a:spcPts val="0"/>
              </a:spcBef>
              <a:spcAft>
                <a:spcPts val="0"/>
              </a:spcAft>
              <a:buSzPts val="2600"/>
              <a:buNone/>
              <a:defRPr sz="2600"/>
            </a:lvl5pPr>
            <a:lvl6pPr lvl="5" algn="l">
              <a:lnSpc>
                <a:spcPct val="100000"/>
              </a:lnSpc>
              <a:spcBef>
                <a:spcPts val="0"/>
              </a:spcBef>
              <a:spcAft>
                <a:spcPts val="0"/>
              </a:spcAft>
              <a:buSzPts val="2600"/>
              <a:buNone/>
              <a:defRPr sz="2600"/>
            </a:lvl6pPr>
            <a:lvl7pPr lvl="6" algn="l">
              <a:lnSpc>
                <a:spcPct val="100000"/>
              </a:lnSpc>
              <a:spcBef>
                <a:spcPts val="0"/>
              </a:spcBef>
              <a:spcAft>
                <a:spcPts val="0"/>
              </a:spcAft>
              <a:buSzPts val="2600"/>
              <a:buNone/>
              <a:defRPr sz="2600"/>
            </a:lvl7pPr>
            <a:lvl8pPr lvl="7" algn="l">
              <a:lnSpc>
                <a:spcPct val="100000"/>
              </a:lnSpc>
              <a:spcBef>
                <a:spcPts val="0"/>
              </a:spcBef>
              <a:spcAft>
                <a:spcPts val="0"/>
              </a:spcAft>
              <a:buSzPts val="2600"/>
              <a:buNone/>
              <a:defRPr sz="2600"/>
            </a:lvl8pPr>
            <a:lvl9pPr lvl="8" algn="l">
              <a:lnSpc>
                <a:spcPct val="100000"/>
              </a:lnSpc>
              <a:spcBef>
                <a:spcPts val="0"/>
              </a:spcBef>
              <a:spcAft>
                <a:spcPts val="0"/>
              </a:spcAft>
              <a:buSzPts val="2600"/>
              <a:buNone/>
              <a:defRPr sz="2600"/>
            </a:lvl9pPr>
          </a:lstStyle>
          <a:p/>
        </p:txBody>
      </p:sp>
      <p:sp>
        <p:nvSpPr>
          <p:cNvPr id="46" name="Google Shape;46;p20"/>
          <p:cNvSpPr txBox="1"/>
          <p:nvPr>
            <p:ph idx="1" type="body"/>
          </p:nvPr>
        </p:nvSpPr>
        <p:spPr>
          <a:xfrm>
            <a:off x="729325" y="2078875"/>
            <a:ext cx="3774300" cy="22611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47" name="Google Shape;47;p20"/>
          <p:cNvSpPr txBox="1"/>
          <p:nvPr>
            <p:ph idx="2" type="body"/>
          </p:nvPr>
        </p:nvSpPr>
        <p:spPr>
          <a:xfrm>
            <a:off x="4643604" y="2078875"/>
            <a:ext cx="3774300" cy="22611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48" name="Google Shape;48;p20"/>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21"/>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1" name="Google Shape;51;p21"/>
          <p:cNvGrpSpPr/>
          <p:nvPr/>
        </p:nvGrpSpPr>
        <p:grpSpPr>
          <a:xfrm>
            <a:off x="830392" y="1191256"/>
            <a:ext cx="745763" cy="45826"/>
            <a:chOff x="4580561" y="2589004"/>
            <a:chExt cx="1064464" cy="25200"/>
          </a:xfrm>
        </p:grpSpPr>
        <p:sp>
          <p:nvSpPr>
            <p:cNvPr id="52" name="Google Shape;52;p21"/>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 name="Google Shape;53;p2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4" name="Google Shape;54;p21"/>
          <p:cNvSpPr txBox="1"/>
          <p:nvPr>
            <p:ph type="title"/>
          </p:nvPr>
        </p:nvSpPr>
        <p:spPr>
          <a:xfrm>
            <a:off x="729450" y="1318650"/>
            <a:ext cx="7688400" cy="5352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600"/>
              <a:buNone/>
              <a:defRPr sz="2600"/>
            </a:lvl1pPr>
            <a:lvl2pPr lvl="1" algn="l">
              <a:lnSpc>
                <a:spcPct val="100000"/>
              </a:lnSpc>
              <a:spcBef>
                <a:spcPts val="0"/>
              </a:spcBef>
              <a:spcAft>
                <a:spcPts val="0"/>
              </a:spcAft>
              <a:buSzPts val="2600"/>
              <a:buNone/>
              <a:defRPr sz="2600"/>
            </a:lvl2pPr>
            <a:lvl3pPr lvl="2" algn="l">
              <a:lnSpc>
                <a:spcPct val="100000"/>
              </a:lnSpc>
              <a:spcBef>
                <a:spcPts val="0"/>
              </a:spcBef>
              <a:spcAft>
                <a:spcPts val="0"/>
              </a:spcAft>
              <a:buSzPts val="2600"/>
              <a:buNone/>
              <a:defRPr sz="2600"/>
            </a:lvl3pPr>
            <a:lvl4pPr lvl="3" algn="l">
              <a:lnSpc>
                <a:spcPct val="100000"/>
              </a:lnSpc>
              <a:spcBef>
                <a:spcPts val="0"/>
              </a:spcBef>
              <a:spcAft>
                <a:spcPts val="0"/>
              </a:spcAft>
              <a:buSzPts val="2600"/>
              <a:buNone/>
              <a:defRPr sz="2600"/>
            </a:lvl4pPr>
            <a:lvl5pPr lvl="4" algn="l">
              <a:lnSpc>
                <a:spcPct val="100000"/>
              </a:lnSpc>
              <a:spcBef>
                <a:spcPts val="0"/>
              </a:spcBef>
              <a:spcAft>
                <a:spcPts val="0"/>
              </a:spcAft>
              <a:buSzPts val="2600"/>
              <a:buNone/>
              <a:defRPr sz="2600"/>
            </a:lvl5pPr>
            <a:lvl6pPr lvl="5" algn="l">
              <a:lnSpc>
                <a:spcPct val="100000"/>
              </a:lnSpc>
              <a:spcBef>
                <a:spcPts val="0"/>
              </a:spcBef>
              <a:spcAft>
                <a:spcPts val="0"/>
              </a:spcAft>
              <a:buSzPts val="2600"/>
              <a:buNone/>
              <a:defRPr sz="2600"/>
            </a:lvl6pPr>
            <a:lvl7pPr lvl="6" algn="l">
              <a:lnSpc>
                <a:spcPct val="100000"/>
              </a:lnSpc>
              <a:spcBef>
                <a:spcPts val="0"/>
              </a:spcBef>
              <a:spcAft>
                <a:spcPts val="0"/>
              </a:spcAft>
              <a:buSzPts val="2600"/>
              <a:buNone/>
              <a:defRPr sz="2600"/>
            </a:lvl7pPr>
            <a:lvl8pPr lvl="7" algn="l">
              <a:lnSpc>
                <a:spcPct val="100000"/>
              </a:lnSpc>
              <a:spcBef>
                <a:spcPts val="0"/>
              </a:spcBef>
              <a:spcAft>
                <a:spcPts val="0"/>
              </a:spcAft>
              <a:buSzPts val="2600"/>
              <a:buNone/>
              <a:defRPr sz="2600"/>
            </a:lvl8pPr>
            <a:lvl9pPr lvl="8" algn="l">
              <a:lnSpc>
                <a:spcPct val="100000"/>
              </a:lnSpc>
              <a:spcBef>
                <a:spcPts val="0"/>
              </a:spcBef>
              <a:spcAft>
                <a:spcPts val="0"/>
              </a:spcAft>
              <a:buSzPts val="2600"/>
              <a:buNone/>
              <a:defRPr sz="2600"/>
            </a:lvl9pPr>
          </a:lstStyle>
          <a:p/>
        </p:txBody>
      </p:sp>
      <p:sp>
        <p:nvSpPr>
          <p:cNvPr id="55" name="Google Shape;55;p2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6" name="Shape 56"/>
        <p:cNvGrpSpPr/>
        <p:nvPr/>
      </p:nvGrpSpPr>
      <p:grpSpPr>
        <a:xfrm>
          <a:off x="0" y="0"/>
          <a:ext cx="0" cy="0"/>
          <a:chOff x="0" y="0"/>
          <a:chExt cx="0" cy="0"/>
        </a:xfrm>
      </p:grpSpPr>
      <p:sp>
        <p:nvSpPr>
          <p:cNvPr id="57" name="Google Shape;57;p22"/>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58" name="Google Shape;58;p22"/>
          <p:cNvGrpSpPr/>
          <p:nvPr/>
        </p:nvGrpSpPr>
        <p:grpSpPr>
          <a:xfrm>
            <a:off x="830392" y="1191256"/>
            <a:ext cx="745763" cy="45826"/>
            <a:chOff x="4580561" y="2589004"/>
            <a:chExt cx="1064464" cy="25200"/>
          </a:xfrm>
        </p:grpSpPr>
        <p:sp>
          <p:nvSpPr>
            <p:cNvPr id="59" name="Google Shape;59;p2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 name="Google Shape;60;p2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1" name="Google Shape;61;p22"/>
          <p:cNvSpPr txBox="1"/>
          <p:nvPr>
            <p:ph type="title"/>
          </p:nvPr>
        </p:nvSpPr>
        <p:spPr>
          <a:xfrm>
            <a:off x="730000" y="1318650"/>
            <a:ext cx="3300900" cy="13815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600"/>
              <a:buNone/>
              <a:defRPr sz="2600"/>
            </a:lvl1pPr>
            <a:lvl2pPr lvl="1" algn="l">
              <a:lnSpc>
                <a:spcPct val="100000"/>
              </a:lnSpc>
              <a:spcBef>
                <a:spcPts val="0"/>
              </a:spcBef>
              <a:spcAft>
                <a:spcPts val="0"/>
              </a:spcAft>
              <a:buSzPts val="2600"/>
              <a:buNone/>
              <a:defRPr sz="2600"/>
            </a:lvl2pPr>
            <a:lvl3pPr lvl="2" algn="l">
              <a:lnSpc>
                <a:spcPct val="100000"/>
              </a:lnSpc>
              <a:spcBef>
                <a:spcPts val="0"/>
              </a:spcBef>
              <a:spcAft>
                <a:spcPts val="0"/>
              </a:spcAft>
              <a:buSzPts val="2600"/>
              <a:buNone/>
              <a:defRPr sz="2600"/>
            </a:lvl3pPr>
            <a:lvl4pPr lvl="3" algn="l">
              <a:lnSpc>
                <a:spcPct val="100000"/>
              </a:lnSpc>
              <a:spcBef>
                <a:spcPts val="0"/>
              </a:spcBef>
              <a:spcAft>
                <a:spcPts val="0"/>
              </a:spcAft>
              <a:buSzPts val="2600"/>
              <a:buNone/>
              <a:defRPr sz="2600"/>
            </a:lvl4pPr>
            <a:lvl5pPr lvl="4" algn="l">
              <a:lnSpc>
                <a:spcPct val="100000"/>
              </a:lnSpc>
              <a:spcBef>
                <a:spcPts val="0"/>
              </a:spcBef>
              <a:spcAft>
                <a:spcPts val="0"/>
              </a:spcAft>
              <a:buSzPts val="2600"/>
              <a:buNone/>
              <a:defRPr sz="2600"/>
            </a:lvl5pPr>
            <a:lvl6pPr lvl="5" algn="l">
              <a:lnSpc>
                <a:spcPct val="100000"/>
              </a:lnSpc>
              <a:spcBef>
                <a:spcPts val="0"/>
              </a:spcBef>
              <a:spcAft>
                <a:spcPts val="0"/>
              </a:spcAft>
              <a:buSzPts val="2600"/>
              <a:buNone/>
              <a:defRPr sz="2600"/>
            </a:lvl6pPr>
            <a:lvl7pPr lvl="6" algn="l">
              <a:lnSpc>
                <a:spcPct val="100000"/>
              </a:lnSpc>
              <a:spcBef>
                <a:spcPts val="0"/>
              </a:spcBef>
              <a:spcAft>
                <a:spcPts val="0"/>
              </a:spcAft>
              <a:buSzPts val="2600"/>
              <a:buNone/>
              <a:defRPr sz="2600"/>
            </a:lvl7pPr>
            <a:lvl8pPr lvl="7" algn="l">
              <a:lnSpc>
                <a:spcPct val="100000"/>
              </a:lnSpc>
              <a:spcBef>
                <a:spcPts val="0"/>
              </a:spcBef>
              <a:spcAft>
                <a:spcPts val="0"/>
              </a:spcAft>
              <a:buSzPts val="2600"/>
              <a:buNone/>
              <a:defRPr sz="2600"/>
            </a:lvl8pPr>
            <a:lvl9pPr lvl="8" algn="l">
              <a:lnSpc>
                <a:spcPct val="100000"/>
              </a:lnSpc>
              <a:spcBef>
                <a:spcPts val="0"/>
              </a:spcBef>
              <a:spcAft>
                <a:spcPts val="0"/>
              </a:spcAft>
              <a:buSzPts val="2600"/>
              <a:buNone/>
              <a:defRPr sz="2600"/>
            </a:lvl9pPr>
          </a:lstStyle>
          <a:p/>
        </p:txBody>
      </p:sp>
      <p:sp>
        <p:nvSpPr>
          <p:cNvPr id="62" name="Google Shape;62;p22"/>
          <p:cNvSpPr txBox="1"/>
          <p:nvPr>
            <p:ph idx="1" type="body"/>
          </p:nvPr>
        </p:nvSpPr>
        <p:spPr>
          <a:xfrm>
            <a:off x="721225" y="2781725"/>
            <a:ext cx="3300900" cy="1597500"/>
          </a:xfrm>
          <a:prstGeom prst="rect">
            <a:avLst/>
          </a:prstGeom>
          <a:noFill/>
          <a:ln>
            <a:noFill/>
          </a:ln>
        </p:spPr>
        <p:txBody>
          <a:bodyPr anchorCtr="0" anchor="t" bIns="91425" lIns="91425" spcFirstLastPara="1" rIns="91425" wrap="square" tIns="91425">
            <a:normAutofit/>
          </a:bodyPr>
          <a:lstStyle>
            <a:lvl1pPr indent="-311150" lvl="0" marL="457200" algn="l">
              <a:lnSpc>
                <a:spcPct val="115000"/>
              </a:lnSpc>
              <a:spcBef>
                <a:spcPts val="0"/>
              </a:spcBef>
              <a:spcAft>
                <a:spcPts val="0"/>
              </a:spcAft>
              <a:buSzPts val="1300"/>
              <a:buChar char="●"/>
              <a:defRPr/>
            </a:lvl1pPr>
            <a:lvl2pPr indent="-298450" lvl="1" marL="914400" algn="l">
              <a:lnSpc>
                <a:spcPct val="115000"/>
              </a:lnSpc>
              <a:spcBef>
                <a:spcPts val="0"/>
              </a:spcBef>
              <a:spcAft>
                <a:spcPts val="0"/>
              </a:spcAft>
              <a:buSzPts val="1100"/>
              <a:buChar char="○"/>
              <a:defRPr/>
            </a:lvl2pPr>
            <a:lvl3pPr indent="-298450" lvl="2" marL="1371600" algn="l">
              <a:lnSpc>
                <a:spcPct val="115000"/>
              </a:lnSpc>
              <a:spcBef>
                <a:spcPts val="0"/>
              </a:spcBef>
              <a:spcAft>
                <a:spcPts val="0"/>
              </a:spcAft>
              <a:buSzPts val="1100"/>
              <a:buChar char="■"/>
              <a:defRPr/>
            </a:lvl3pPr>
            <a:lvl4pPr indent="-298450" lvl="3" marL="1828800" algn="l">
              <a:lnSpc>
                <a:spcPct val="115000"/>
              </a:lnSpc>
              <a:spcBef>
                <a:spcPts val="0"/>
              </a:spcBef>
              <a:spcAft>
                <a:spcPts val="0"/>
              </a:spcAft>
              <a:buSzPts val="1100"/>
              <a:buChar char="●"/>
              <a:defRPr/>
            </a:lvl4pPr>
            <a:lvl5pPr indent="-298450" lvl="4" marL="2286000" algn="l">
              <a:lnSpc>
                <a:spcPct val="115000"/>
              </a:lnSpc>
              <a:spcBef>
                <a:spcPts val="0"/>
              </a:spcBef>
              <a:spcAft>
                <a:spcPts val="0"/>
              </a:spcAft>
              <a:buSzPts val="1100"/>
              <a:buChar char="○"/>
              <a:defRPr/>
            </a:lvl5pPr>
            <a:lvl6pPr indent="-298450" lvl="5" marL="2743200" algn="l">
              <a:lnSpc>
                <a:spcPct val="115000"/>
              </a:lnSpc>
              <a:spcBef>
                <a:spcPts val="0"/>
              </a:spcBef>
              <a:spcAft>
                <a:spcPts val="0"/>
              </a:spcAft>
              <a:buSzPts val="1100"/>
              <a:buChar char="■"/>
              <a:defRPr/>
            </a:lvl6pPr>
            <a:lvl7pPr indent="-298450" lvl="6" marL="3200400" algn="l">
              <a:lnSpc>
                <a:spcPct val="115000"/>
              </a:lnSpc>
              <a:spcBef>
                <a:spcPts val="0"/>
              </a:spcBef>
              <a:spcAft>
                <a:spcPts val="0"/>
              </a:spcAft>
              <a:buSzPts val="1100"/>
              <a:buChar char="●"/>
              <a:defRPr/>
            </a:lvl7pPr>
            <a:lvl8pPr indent="-298450" lvl="7" marL="3657600" algn="l">
              <a:lnSpc>
                <a:spcPct val="115000"/>
              </a:lnSpc>
              <a:spcBef>
                <a:spcPts val="0"/>
              </a:spcBef>
              <a:spcAft>
                <a:spcPts val="0"/>
              </a:spcAft>
              <a:buSzPts val="1100"/>
              <a:buChar char="○"/>
              <a:defRPr/>
            </a:lvl8pPr>
            <a:lvl9pPr indent="-298450" lvl="8" marL="4114800" algn="l">
              <a:lnSpc>
                <a:spcPct val="115000"/>
              </a:lnSpc>
              <a:spcBef>
                <a:spcPts val="0"/>
              </a:spcBef>
              <a:spcAft>
                <a:spcPts val="0"/>
              </a:spcAft>
              <a:buSzPts val="1100"/>
              <a:buChar char="■"/>
              <a:defRPr/>
            </a:lvl9pPr>
          </a:lstStyle>
          <a:p/>
        </p:txBody>
      </p:sp>
      <p:sp>
        <p:nvSpPr>
          <p:cNvPr id="63" name="Google Shape;63;p22"/>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64" name="Shape 64"/>
        <p:cNvGrpSpPr/>
        <p:nvPr/>
      </p:nvGrpSpPr>
      <p:grpSpPr>
        <a:xfrm>
          <a:off x="0" y="0"/>
          <a:ext cx="0" cy="0"/>
          <a:chOff x="0" y="0"/>
          <a:chExt cx="0" cy="0"/>
        </a:xfrm>
      </p:grpSpPr>
      <p:grpSp>
        <p:nvGrpSpPr>
          <p:cNvPr id="65" name="Google Shape;65;p23"/>
          <p:cNvGrpSpPr/>
          <p:nvPr/>
        </p:nvGrpSpPr>
        <p:grpSpPr>
          <a:xfrm>
            <a:off x="830392" y="4169130"/>
            <a:ext cx="745763" cy="45826"/>
            <a:chOff x="4580561" y="2589004"/>
            <a:chExt cx="1064464" cy="25200"/>
          </a:xfrm>
        </p:grpSpPr>
        <p:sp>
          <p:nvSpPr>
            <p:cNvPr id="66" name="Google Shape;66;p2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 name="Google Shape;67;p2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8" name="Google Shape;68;p23"/>
          <p:cNvSpPr txBox="1"/>
          <p:nvPr>
            <p:ph type="title"/>
          </p:nvPr>
        </p:nvSpPr>
        <p:spPr>
          <a:xfrm>
            <a:off x="729450" y="864300"/>
            <a:ext cx="7021200" cy="29850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p:txBody>
      </p:sp>
      <p:sp>
        <p:nvSpPr>
          <p:cNvPr id="69" name="Google Shape;69;p23"/>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24"/>
          <p:cNvSpPr txBox="1"/>
          <p:nvPr>
            <p:ph idx="1" type="body"/>
          </p:nvPr>
        </p:nvSpPr>
        <p:spPr>
          <a:xfrm>
            <a:off x="724950" y="4372551"/>
            <a:ext cx="7697400" cy="4605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300"/>
              <a:buNone/>
              <a:defRPr/>
            </a:lvl1pPr>
          </a:lstStyle>
          <a:p/>
        </p:txBody>
      </p:sp>
      <p:sp>
        <p:nvSpPr>
          <p:cNvPr id="72" name="Google Shape;72;p24"/>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2"/>
              </a:buClr>
              <a:buSzPts val="2800"/>
              <a:buFont typeface="Raleway"/>
              <a:buNone/>
              <a:defRPr b="1" i="0" sz="2800" u="none" cap="none" strike="noStrike">
                <a:solidFill>
                  <a:schemeClr val="dk2"/>
                </a:solidFill>
                <a:latin typeface="Raleway"/>
                <a:ea typeface="Raleway"/>
                <a:cs typeface="Raleway"/>
                <a:sym typeface="Raleway"/>
              </a:defRPr>
            </a:lvl1pPr>
            <a:lvl2pPr lvl="1" marR="0" rtl="0" algn="l">
              <a:lnSpc>
                <a:spcPct val="100000"/>
              </a:lnSpc>
              <a:spcBef>
                <a:spcPts val="0"/>
              </a:spcBef>
              <a:spcAft>
                <a:spcPts val="0"/>
              </a:spcAft>
              <a:buClr>
                <a:schemeClr val="dk2"/>
              </a:buClr>
              <a:buSzPts val="2800"/>
              <a:buFont typeface="Raleway"/>
              <a:buNone/>
              <a:defRPr b="1" i="0" sz="2800" u="none" cap="none" strike="noStrike">
                <a:solidFill>
                  <a:schemeClr val="dk2"/>
                </a:solidFill>
                <a:latin typeface="Raleway"/>
                <a:ea typeface="Raleway"/>
                <a:cs typeface="Raleway"/>
                <a:sym typeface="Raleway"/>
              </a:defRPr>
            </a:lvl2pPr>
            <a:lvl3pPr lvl="2" marR="0" rtl="0" algn="l">
              <a:lnSpc>
                <a:spcPct val="100000"/>
              </a:lnSpc>
              <a:spcBef>
                <a:spcPts val="0"/>
              </a:spcBef>
              <a:spcAft>
                <a:spcPts val="0"/>
              </a:spcAft>
              <a:buClr>
                <a:schemeClr val="dk2"/>
              </a:buClr>
              <a:buSzPts val="2800"/>
              <a:buFont typeface="Raleway"/>
              <a:buNone/>
              <a:defRPr b="1" i="0" sz="2800" u="none" cap="none" strike="noStrike">
                <a:solidFill>
                  <a:schemeClr val="dk2"/>
                </a:solidFill>
                <a:latin typeface="Raleway"/>
                <a:ea typeface="Raleway"/>
                <a:cs typeface="Raleway"/>
                <a:sym typeface="Raleway"/>
              </a:defRPr>
            </a:lvl3pPr>
            <a:lvl4pPr lvl="3" marR="0" rtl="0" algn="l">
              <a:lnSpc>
                <a:spcPct val="100000"/>
              </a:lnSpc>
              <a:spcBef>
                <a:spcPts val="0"/>
              </a:spcBef>
              <a:spcAft>
                <a:spcPts val="0"/>
              </a:spcAft>
              <a:buClr>
                <a:schemeClr val="dk2"/>
              </a:buClr>
              <a:buSzPts val="2800"/>
              <a:buFont typeface="Raleway"/>
              <a:buNone/>
              <a:defRPr b="1" i="0" sz="2800" u="none" cap="none" strike="noStrike">
                <a:solidFill>
                  <a:schemeClr val="dk2"/>
                </a:solidFill>
                <a:latin typeface="Raleway"/>
                <a:ea typeface="Raleway"/>
                <a:cs typeface="Raleway"/>
                <a:sym typeface="Raleway"/>
              </a:defRPr>
            </a:lvl4pPr>
            <a:lvl5pPr lvl="4" marR="0" rtl="0" algn="l">
              <a:lnSpc>
                <a:spcPct val="100000"/>
              </a:lnSpc>
              <a:spcBef>
                <a:spcPts val="0"/>
              </a:spcBef>
              <a:spcAft>
                <a:spcPts val="0"/>
              </a:spcAft>
              <a:buClr>
                <a:schemeClr val="dk2"/>
              </a:buClr>
              <a:buSzPts val="2800"/>
              <a:buFont typeface="Raleway"/>
              <a:buNone/>
              <a:defRPr b="1" i="0" sz="2800" u="none" cap="none" strike="noStrike">
                <a:solidFill>
                  <a:schemeClr val="dk2"/>
                </a:solidFill>
                <a:latin typeface="Raleway"/>
                <a:ea typeface="Raleway"/>
                <a:cs typeface="Raleway"/>
                <a:sym typeface="Raleway"/>
              </a:defRPr>
            </a:lvl5pPr>
            <a:lvl6pPr lvl="5" marR="0" rtl="0" algn="l">
              <a:lnSpc>
                <a:spcPct val="100000"/>
              </a:lnSpc>
              <a:spcBef>
                <a:spcPts val="0"/>
              </a:spcBef>
              <a:spcAft>
                <a:spcPts val="0"/>
              </a:spcAft>
              <a:buClr>
                <a:schemeClr val="dk2"/>
              </a:buClr>
              <a:buSzPts val="2800"/>
              <a:buFont typeface="Raleway"/>
              <a:buNone/>
              <a:defRPr b="1" i="0" sz="2800" u="none" cap="none" strike="noStrike">
                <a:solidFill>
                  <a:schemeClr val="dk2"/>
                </a:solidFill>
                <a:latin typeface="Raleway"/>
                <a:ea typeface="Raleway"/>
                <a:cs typeface="Raleway"/>
                <a:sym typeface="Raleway"/>
              </a:defRPr>
            </a:lvl6pPr>
            <a:lvl7pPr lvl="6" marR="0" rtl="0" algn="l">
              <a:lnSpc>
                <a:spcPct val="100000"/>
              </a:lnSpc>
              <a:spcBef>
                <a:spcPts val="0"/>
              </a:spcBef>
              <a:spcAft>
                <a:spcPts val="0"/>
              </a:spcAft>
              <a:buClr>
                <a:schemeClr val="dk2"/>
              </a:buClr>
              <a:buSzPts val="2800"/>
              <a:buFont typeface="Raleway"/>
              <a:buNone/>
              <a:defRPr b="1" i="0" sz="2800" u="none" cap="none" strike="noStrike">
                <a:solidFill>
                  <a:schemeClr val="dk2"/>
                </a:solidFill>
                <a:latin typeface="Raleway"/>
                <a:ea typeface="Raleway"/>
                <a:cs typeface="Raleway"/>
                <a:sym typeface="Raleway"/>
              </a:defRPr>
            </a:lvl7pPr>
            <a:lvl8pPr lvl="7" marR="0" rtl="0" algn="l">
              <a:lnSpc>
                <a:spcPct val="100000"/>
              </a:lnSpc>
              <a:spcBef>
                <a:spcPts val="0"/>
              </a:spcBef>
              <a:spcAft>
                <a:spcPts val="0"/>
              </a:spcAft>
              <a:buClr>
                <a:schemeClr val="dk2"/>
              </a:buClr>
              <a:buSzPts val="2800"/>
              <a:buFont typeface="Raleway"/>
              <a:buNone/>
              <a:defRPr b="1" i="0" sz="2800" u="none" cap="none" strike="noStrike">
                <a:solidFill>
                  <a:schemeClr val="dk2"/>
                </a:solidFill>
                <a:latin typeface="Raleway"/>
                <a:ea typeface="Raleway"/>
                <a:cs typeface="Raleway"/>
                <a:sym typeface="Raleway"/>
              </a:defRPr>
            </a:lvl8pPr>
            <a:lvl9pPr lvl="8" marR="0" rtl="0" algn="l">
              <a:lnSpc>
                <a:spcPct val="100000"/>
              </a:lnSpc>
              <a:spcBef>
                <a:spcPts val="0"/>
              </a:spcBef>
              <a:spcAft>
                <a:spcPts val="0"/>
              </a:spcAft>
              <a:buClr>
                <a:schemeClr val="dk2"/>
              </a:buClr>
              <a:buSzPts val="2800"/>
              <a:buFont typeface="Raleway"/>
              <a:buNone/>
              <a:defRPr b="1" i="0" sz="2800" u="none" cap="none" strike="noStrike">
                <a:solidFill>
                  <a:schemeClr val="dk2"/>
                </a:solidFill>
                <a:latin typeface="Raleway"/>
                <a:ea typeface="Raleway"/>
                <a:cs typeface="Raleway"/>
                <a:sym typeface="Raleway"/>
              </a:defRPr>
            </a:lvl9pPr>
          </a:lstStyle>
          <a:p/>
        </p:txBody>
      </p:sp>
      <p:sp>
        <p:nvSpPr>
          <p:cNvPr id="7" name="Google Shape;7;p15"/>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marR="0" rtl="0" algn="l">
              <a:lnSpc>
                <a:spcPct val="115000"/>
              </a:lnSpc>
              <a:spcBef>
                <a:spcPts val="0"/>
              </a:spcBef>
              <a:spcAft>
                <a:spcPts val="0"/>
              </a:spcAft>
              <a:buClr>
                <a:schemeClr val="accent1"/>
              </a:buClr>
              <a:buSzPts val="1300"/>
              <a:buFont typeface="Lato"/>
              <a:buChar char="●"/>
              <a:defRPr b="0" i="0" sz="1300" u="none" cap="none" strike="noStrike">
                <a:solidFill>
                  <a:schemeClr val="accent1"/>
                </a:solidFill>
                <a:latin typeface="Lato"/>
                <a:ea typeface="Lato"/>
                <a:cs typeface="Lato"/>
                <a:sym typeface="Lato"/>
              </a:defRPr>
            </a:lvl1pPr>
            <a:lvl2pPr indent="-298450" lvl="1" marL="914400" marR="0" rtl="0" algn="l">
              <a:lnSpc>
                <a:spcPct val="115000"/>
              </a:lnSpc>
              <a:spcBef>
                <a:spcPts val="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2pPr>
            <a:lvl3pPr indent="-298450" lvl="2" marL="1371600" marR="0" rtl="0" algn="l">
              <a:lnSpc>
                <a:spcPct val="115000"/>
              </a:lnSpc>
              <a:spcBef>
                <a:spcPts val="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3pPr>
            <a:lvl4pPr indent="-298450" lvl="3" marL="1828800" marR="0" rtl="0" algn="l">
              <a:lnSpc>
                <a:spcPct val="115000"/>
              </a:lnSpc>
              <a:spcBef>
                <a:spcPts val="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4pPr>
            <a:lvl5pPr indent="-298450" lvl="4" marL="2286000" marR="0" rtl="0" algn="l">
              <a:lnSpc>
                <a:spcPct val="115000"/>
              </a:lnSpc>
              <a:spcBef>
                <a:spcPts val="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5pPr>
            <a:lvl6pPr indent="-298450" lvl="5" marL="2743200" marR="0" rtl="0" algn="l">
              <a:lnSpc>
                <a:spcPct val="115000"/>
              </a:lnSpc>
              <a:spcBef>
                <a:spcPts val="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6pPr>
            <a:lvl7pPr indent="-298450" lvl="6" marL="3200400" marR="0" rtl="0" algn="l">
              <a:lnSpc>
                <a:spcPct val="115000"/>
              </a:lnSpc>
              <a:spcBef>
                <a:spcPts val="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7pPr>
            <a:lvl8pPr indent="-298450" lvl="7" marL="3657600" marR="0" rtl="0" algn="l">
              <a:lnSpc>
                <a:spcPct val="115000"/>
              </a:lnSpc>
              <a:spcBef>
                <a:spcPts val="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8pPr>
            <a:lvl9pPr indent="-298450" lvl="8" marL="4114800" marR="0" rtl="0" algn="l">
              <a:lnSpc>
                <a:spcPct val="115000"/>
              </a:lnSpc>
              <a:spcBef>
                <a:spcPts val="0"/>
              </a:spcBef>
              <a:spcAft>
                <a:spcPts val="0"/>
              </a:spcAft>
              <a:buClr>
                <a:schemeClr val="accent1"/>
              </a:buClr>
              <a:buSzPts val="1100"/>
              <a:buFont typeface="Lato"/>
              <a:buChar char="■"/>
              <a:defRPr b="0" i="0" sz="1100" u="none" cap="none" strike="noStrike">
                <a:solidFill>
                  <a:schemeClr val="accent1"/>
                </a:solidFill>
                <a:latin typeface="Lato"/>
                <a:ea typeface="Lato"/>
                <a:cs typeface="Lato"/>
                <a:sym typeface="Lato"/>
              </a:defRPr>
            </a:lvl9pPr>
          </a:lstStyle>
          <a:p/>
        </p:txBody>
      </p:sp>
      <p:sp>
        <p:nvSpPr>
          <p:cNvPr id="8" name="Google Shape;8;p15"/>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comments" Target="../comments/commen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4.png"/><Relationship Id="rId4" Type="http://schemas.openxmlformats.org/officeDocument/2006/relationships/hyperlink" Target="https://docs.openvins.com/gs-datasets.html#gs-data-euroc" TargetMode="External"/><Relationship Id="rId9" Type="http://schemas.openxmlformats.org/officeDocument/2006/relationships/hyperlink" Target="https://docs.openvins.com/gs-datasets.html#gs-data-kaist-vio" TargetMode="External"/><Relationship Id="rId5" Type="http://schemas.openxmlformats.org/officeDocument/2006/relationships/hyperlink" Target="https://docs.openvins.com/gs-datasets.html#gs-data-tumvi" TargetMode="External"/><Relationship Id="rId6" Type="http://schemas.openxmlformats.org/officeDocument/2006/relationships/hyperlink" Target="https://docs.openvins.com/gs-datasets.html#gs-data-rpng" TargetMode="External"/><Relationship Id="rId7" Type="http://schemas.openxmlformats.org/officeDocument/2006/relationships/hyperlink" Target="https://docs.openvins.com/gs-datasets.html#gs-data-uzhfpv" TargetMode="External"/><Relationship Id="rId8" Type="http://schemas.openxmlformats.org/officeDocument/2006/relationships/hyperlink" Target="https://docs.openvins.com/gs-datasets.html#gs-data-kaist"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5.gi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jpg"/><Relationship Id="rId4" Type="http://schemas.openxmlformats.org/officeDocument/2006/relationships/hyperlink" Target="https://www.ifi.uzh.ch/dam/jcr:22b7909b-cdcd-446a-bcab-35183737ad58/Encyclopedia19VIO_Scaramuzza.pdf"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
          <p:cNvSpPr txBox="1"/>
          <p:nvPr>
            <p:ph type="ctrTitle"/>
          </p:nvPr>
        </p:nvSpPr>
        <p:spPr>
          <a:xfrm>
            <a:off x="729450" y="1322450"/>
            <a:ext cx="7688100" cy="16647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4200"/>
              <a:buNone/>
            </a:pPr>
            <a:r>
              <a:rPr lang="en">
                <a:latin typeface="Josefin Sans"/>
                <a:ea typeface="Josefin Sans"/>
                <a:cs typeface="Josefin Sans"/>
                <a:sym typeface="Josefin Sans"/>
              </a:rPr>
              <a:t>VIO in vSLAM using OpenVINS</a:t>
            </a:r>
            <a:endParaRPr>
              <a:latin typeface="Josefin Sans"/>
              <a:ea typeface="Josefin Sans"/>
              <a:cs typeface="Josefin Sans"/>
              <a:sym typeface="Josefin Sans"/>
            </a:endParaRPr>
          </a:p>
        </p:txBody>
      </p:sp>
      <p:sp>
        <p:nvSpPr>
          <p:cNvPr id="87" name="Google Shape;87;p1"/>
          <p:cNvSpPr txBox="1"/>
          <p:nvPr>
            <p:ph idx="1" type="subTitle"/>
          </p:nvPr>
        </p:nvSpPr>
        <p:spPr>
          <a:xfrm>
            <a:off x="729625" y="3172900"/>
            <a:ext cx="8180700" cy="756900"/>
          </a:xfrm>
          <a:prstGeom prst="rect">
            <a:avLst/>
          </a:prstGeom>
          <a:noFill/>
          <a:ln>
            <a:noFill/>
          </a:ln>
        </p:spPr>
        <p:txBody>
          <a:bodyPr anchorCtr="0" anchor="t" bIns="91425" lIns="91425" spcFirstLastPara="1" rIns="91425" wrap="square" tIns="91425">
            <a:noAutofit/>
          </a:bodyPr>
          <a:lstStyle/>
          <a:p>
            <a:pPr indent="457200" lvl="0" marL="0" rtl="0" algn="l">
              <a:lnSpc>
                <a:spcPct val="115000"/>
              </a:lnSpc>
              <a:spcBef>
                <a:spcPts val="0"/>
              </a:spcBef>
              <a:spcAft>
                <a:spcPts val="0"/>
              </a:spcAft>
              <a:buSzPts val="1600"/>
              <a:buNone/>
            </a:pPr>
            <a:r>
              <a:rPr lang="en">
                <a:solidFill>
                  <a:srgbClr val="000000"/>
                </a:solidFill>
                <a:latin typeface="Josefin Sans"/>
                <a:ea typeface="Josefin Sans"/>
                <a:cs typeface="Josefin Sans"/>
                <a:sym typeface="Josefin Sans"/>
              </a:rPr>
              <a:t>Abdul Al-Badawi, Yuzhi Gu, Haiduo Liu, Abdusattor Sattarov and Luoyan Zhang</a:t>
            </a:r>
            <a:endParaRPr sz="2000">
              <a:latin typeface="Josefin Sans"/>
              <a:ea typeface="Josefin Sans"/>
              <a:cs typeface="Josefin Sans"/>
              <a:sym typeface="Josefin Sans"/>
            </a:endParaRPr>
          </a:p>
        </p:txBody>
      </p:sp>
    </p:spTree>
  </p:cSld>
  <p:clrMapOvr>
    <a:masterClrMapping/>
  </p:clrMapOvr>
  <p:transition spd="slow">
    <p:randomBar dir="vert"/>
  </p:transition>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10"/>
          <p:cNvSpPr txBox="1"/>
          <p:nvPr>
            <p:ph type="title"/>
          </p:nvPr>
        </p:nvSpPr>
        <p:spPr>
          <a:xfrm>
            <a:off x="0" y="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latin typeface="Josefin Sans"/>
                <a:ea typeface="Josefin Sans"/>
                <a:cs typeface="Josefin Sans"/>
                <a:sym typeface="Josefin Sans"/>
              </a:rPr>
              <a:t>Sensor Setup &amp; Datasets</a:t>
            </a:r>
            <a:endParaRPr>
              <a:latin typeface="Josefin Sans"/>
              <a:ea typeface="Josefin Sans"/>
              <a:cs typeface="Josefin Sans"/>
              <a:sym typeface="Josefin Sans"/>
            </a:endParaRPr>
          </a:p>
        </p:txBody>
      </p:sp>
      <p:pic>
        <p:nvPicPr>
          <p:cNvPr id="217" name="Google Shape;217;p10"/>
          <p:cNvPicPr preferRelativeResize="0"/>
          <p:nvPr/>
        </p:nvPicPr>
        <p:blipFill rotWithShape="1">
          <a:blip r:embed="rId3">
            <a:alphaModFix/>
          </a:blip>
          <a:srcRect b="0" l="0" r="0" t="0"/>
          <a:stretch/>
        </p:blipFill>
        <p:spPr>
          <a:xfrm>
            <a:off x="3595200" y="1388925"/>
            <a:ext cx="5418951" cy="1837025"/>
          </a:xfrm>
          <a:prstGeom prst="rect">
            <a:avLst/>
          </a:prstGeom>
          <a:noFill/>
          <a:ln>
            <a:noFill/>
          </a:ln>
        </p:spPr>
      </p:pic>
      <p:sp>
        <p:nvSpPr>
          <p:cNvPr id="218" name="Google Shape;218;p10"/>
          <p:cNvSpPr txBox="1"/>
          <p:nvPr>
            <p:ph idx="1" type="body"/>
          </p:nvPr>
        </p:nvSpPr>
        <p:spPr>
          <a:xfrm>
            <a:off x="580550" y="1388913"/>
            <a:ext cx="3109800" cy="27669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SzPts val="1300"/>
              <a:buNone/>
            </a:pPr>
            <a:r>
              <a:rPr b="1" lang="en" sz="1400">
                <a:solidFill>
                  <a:schemeClr val="dk2"/>
                </a:solidFill>
                <a:latin typeface="Josefin Sans"/>
                <a:ea typeface="Josefin Sans"/>
                <a:cs typeface="Josefin Sans"/>
                <a:sym typeface="Josefin Sans"/>
              </a:rPr>
              <a:t>Datasets:</a:t>
            </a:r>
            <a:endParaRPr b="1" sz="1400">
              <a:solidFill>
                <a:schemeClr val="dk2"/>
              </a:solidFill>
              <a:latin typeface="Josefin Sans"/>
              <a:ea typeface="Josefin Sans"/>
              <a:cs typeface="Josefin Sans"/>
              <a:sym typeface="Josefin Sans"/>
            </a:endParaRPr>
          </a:p>
          <a:p>
            <a:pPr indent="-317500" lvl="0" marL="457200" rtl="0" algn="l">
              <a:lnSpc>
                <a:spcPct val="150000"/>
              </a:lnSpc>
              <a:spcBef>
                <a:spcPts val="1200"/>
              </a:spcBef>
              <a:spcAft>
                <a:spcPts val="0"/>
              </a:spcAft>
              <a:buClr>
                <a:schemeClr val="dk2"/>
              </a:buClr>
              <a:buSzPts val="1400"/>
              <a:buFont typeface="Josefin Sans"/>
              <a:buChar char="●"/>
            </a:pPr>
            <a:r>
              <a:rPr lang="en" sz="1400" u="sng">
                <a:solidFill>
                  <a:schemeClr val="dk2"/>
                </a:solidFill>
                <a:highlight>
                  <a:srgbClr val="FFFFFF"/>
                </a:highlight>
                <a:latin typeface="Josefin Sans"/>
                <a:ea typeface="Josefin Sans"/>
                <a:cs typeface="Josefin Sans"/>
                <a:sym typeface="Josefin Sans"/>
                <a:hlinkClick r:id="rId4">
                  <a:extLst>
                    <a:ext uri="{A12FA001-AC4F-418D-AE19-62706E023703}">
                      <ahyp:hlinkClr val="tx"/>
                    </a:ext>
                  </a:extLst>
                </a:hlinkClick>
              </a:rPr>
              <a:t>The EuRoC MAV Dataset</a:t>
            </a:r>
            <a:endParaRPr sz="1400">
              <a:solidFill>
                <a:schemeClr val="dk2"/>
              </a:solidFill>
              <a:latin typeface="Josefin Sans"/>
              <a:ea typeface="Josefin Sans"/>
              <a:cs typeface="Josefin Sans"/>
              <a:sym typeface="Josefin Sans"/>
            </a:endParaRPr>
          </a:p>
          <a:p>
            <a:pPr indent="-317500" lvl="0" marL="457200" rtl="0" algn="l">
              <a:lnSpc>
                <a:spcPct val="150000"/>
              </a:lnSpc>
              <a:spcBef>
                <a:spcPts val="0"/>
              </a:spcBef>
              <a:spcAft>
                <a:spcPts val="0"/>
              </a:spcAft>
              <a:buClr>
                <a:schemeClr val="dk2"/>
              </a:buClr>
              <a:buSzPts val="1400"/>
              <a:buFont typeface="Josefin Sans"/>
              <a:buChar char="●"/>
            </a:pPr>
            <a:r>
              <a:rPr lang="en" sz="1400" u="sng">
                <a:solidFill>
                  <a:schemeClr val="dk2"/>
                </a:solidFill>
                <a:highlight>
                  <a:srgbClr val="FFFFFF"/>
                </a:highlight>
                <a:latin typeface="Josefin Sans"/>
                <a:ea typeface="Josefin Sans"/>
                <a:cs typeface="Josefin Sans"/>
                <a:sym typeface="Josefin Sans"/>
                <a:hlinkClick r:id="rId5">
                  <a:extLst>
                    <a:ext uri="{A12FA001-AC4F-418D-AE19-62706E023703}">
                      <ahyp:hlinkClr val="tx"/>
                    </a:ext>
                  </a:extLst>
                </a:hlinkClick>
              </a:rPr>
              <a:t>TUM Visual-Inertial Dataset</a:t>
            </a:r>
            <a:endParaRPr sz="1400">
              <a:solidFill>
                <a:schemeClr val="dk2"/>
              </a:solidFill>
              <a:latin typeface="Josefin Sans"/>
              <a:ea typeface="Josefin Sans"/>
              <a:cs typeface="Josefin Sans"/>
              <a:sym typeface="Josefin Sans"/>
            </a:endParaRPr>
          </a:p>
          <a:p>
            <a:pPr indent="-317500" lvl="0" marL="457200" rtl="0" algn="l">
              <a:lnSpc>
                <a:spcPct val="150000"/>
              </a:lnSpc>
              <a:spcBef>
                <a:spcPts val="0"/>
              </a:spcBef>
              <a:spcAft>
                <a:spcPts val="0"/>
              </a:spcAft>
              <a:buClr>
                <a:schemeClr val="dk2"/>
              </a:buClr>
              <a:buSzPts val="1400"/>
              <a:buFont typeface="Josefin Sans"/>
              <a:buChar char="●"/>
            </a:pPr>
            <a:r>
              <a:rPr lang="en" sz="1400" u="sng">
                <a:solidFill>
                  <a:schemeClr val="dk2"/>
                </a:solidFill>
                <a:highlight>
                  <a:srgbClr val="FFFFFF"/>
                </a:highlight>
                <a:latin typeface="Josefin Sans"/>
                <a:ea typeface="Josefin Sans"/>
                <a:cs typeface="Josefin Sans"/>
                <a:sym typeface="Josefin Sans"/>
                <a:hlinkClick r:id="rId6">
                  <a:extLst>
                    <a:ext uri="{A12FA001-AC4F-418D-AE19-62706E023703}">
                      <ahyp:hlinkClr val="tx"/>
                    </a:ext>
                  </a:extLst>
                </a:hlinkClick>
              </a:rPr>
              <a:t>RPNG OpenVINS Dataset</a:t>
            </a:r>
            <a:endParaRPr sz="1400" u="sng">
              <a:solidFill>
                <a:schemeClr val="dk2"/>
              </a:solidFill>
              <a:highlight>
                <a:srgbClr val="FFFFFF"/>
              </a:highlight>
              <a:latin typeface="Josefin Sans"/>
              <a:ea typeface="Josefin Sans"/>
              <a:cs typeface="Josefin Sans"/>
              <a:sym typeface="Josefin Sans"/>
            </a:endParaRPr>
          </a:p>
          <a:p>
            <a:pPr indent="-317500" lvl="0" marL="457200" rtl="0" algn="l">
              <a:lnSpc>
                <a:spcPct val="150000"/>
              </a:lnSpc>
              <a:spcBef>
                <a:spcPts val="0"/>
              </a:spcBef>
              <a:spcAft>
                <a:spcPts val="0"/>
              </a:spcAft>
              <a:buClr>
                <a:schemeClr val="dk2"/>
              </a:buClr>
              <a:buSzPts val="1400"/>
              <a:buFont typeface="Josefin Sans"/>
              <a:buChar char="●"/>
            </a:pPr>
            <a:r>
              <a:rPr lang="en" sz="1400" u="sng">
                <a:solidFill>
                  <a:schemeClr val="dk2"/>
                </a:solidFill>
                <a:highlight>
                  <a:srgbClr val="FFFFFF"/>
                </a:highlight>
                <a:latin typeface="Josefin Sans"/>
                <a:ea typeface="Josefin Sans"/>
                <a:cs typeface="Josefin Sans"/>
                <a:sym typeface="Josefin Sans"/>
                <a:hlinkClick r:id="rId7">
                  <a:extLst>
                    <a:ext uri="{A12FA001-AC4F-418D-AE19-62706E023703}">
                      <ahyp:hlinkClr val="tx"/>
                    </a:ext>
                  </a:extLst>
                </a:hlinkClick>
              </a:rPr>
              <a:t>UZH-FPV Drone Racing Dataset</a:t>
            </a:r>
            <a:endParaRPr sz="1400" u="sng">
              <a:solidFill>
                <a:schemeClr val="dk2"/>
              </a:solidFill>
              <a:highlight>
                <a:srgbClr val="FFFFFF"/>
              </a:highlight>
              <a:latin typeface="Josefin Sans"/>
              <a:ea typeface="Josefin Sans"/>
              <a:cs typeface="Josefin Sans"/>
              <a:sym typeface="Josefin Sans"/>
            </a:endParaRPr>
          </a:p>
          <a:p>
            <a:pPr indent="-317500" lvl="0" marL="457200" rtl="0" algn="l">
              <a:lnSpc>
                <a:spcPct val="150000"/>
              </a:lnSpc>
              <a:spcBef>
                <a:spcPts val="0"/>
              </a:spcBef>
              <a:spcAft>
                <a:spcPts val="0"/>
              </a:spcAft>
              <a:buClr>
                <a:schemeClr val="dk2"/>
              </a:buClr>
              <a:buSzPts val="1400"/>
              <a:buFont typeface="Josefin Sans"/>
              <a:buChar char="●"/>
            </a:pPr>
            <a:r>
              <a:rPr lang="en" sz="1400" u="sng">
                <a:solidFill>
                  <a:schemeClr val="dk2"/>
                </a:solidFill>
                <a:highlight>
                  <a:srgbClr val="FFFFFF"/>
                </a:highlight>
                <a:latin typeface="Josefin Sans"/>
                <a:ea typeface="Josefin Sans"/>
                <a:cs typeface="Josefin Sans"/>
                <a:sym typeface="Josefin Sans"/>
                <a:hlinkClick r:id="rId8">
                  <a:extLst>
                    <a:ext uri="{A12FA001-AC4F-418D-AE19-62706E023703}">
                      <ahyp:hlinkClr val="tx"/>
                    </a:ext>
                  </a:extLst>
                </a:hlinkClick>
              </a:rPr>
              <a:t>KAIST Urban Dataset</a:t>
            </a:r>
            <a:endParaRPr sz="1400" u="sng">
              <a:solidFill>
                <a:schemeClr val="dk2"/>
              </a:solidFill>
              <a:highlight>
                <a:srgbClr val="FFFFFF"/>
              </a:highlight>
              <a:latin typeface="Josefin Sans"/>
              <a:ea typeface="Josefin Sans"/>
              <a:cs typeface="Josefin Sans"/>
              <a:sym typeface="Josefin Sans"/>
            </a:endParaRPr>
          </a:p>
          <a:p>
            <a:pPr indent="-317500" lvl="0" marL="457200" rtl="0" algn="l">
              <a:lnSpc>
                <a:spcPct val="150000"/>
              </a:lnSpc>
              <a:spcBef>
                <a:spcPts val="0"/>
              </a:spcBef>
              <a:spcAft>
                <a:spcPts val="0"/>
              </a:spcAft>
              <a:buClr>
                <a:schemeClr val="dk2"/>
              </a:buClr>
              <a:buSzPts val="1400"/>
              <a:buFont typeface="Josefin Sans"/>
              <a:buChar char="●"/>
            </a:pPr>
            <a:r>
              <a:rPr lang="en" sz="1400" u="sng">
                <a:solidFill>
                  <a:schemeClr val="dk2"/>
                </a:solidFill>
                <a:highlight>
                  <a:srgbClr val="FFFFFF"/>
                </a:highlight>
                <a:latin typeface="Josefin Sans"/>
                <a:ea typeface="Josefin Sans"/>
                <a:cs typeface="Josefin Sans"/>
                <a:sym typeface="Josefin Sans"/>
                <a:hlinkClick r:id="rId9">
                  <a:extLst>
                    <a:ext uri="{A12FA001-AC4F-418D-AE19-62706E023703}">
                      <ahyp:hlinkClr val="tx"/>
                    </a:ext>
                  </a:extLst>
                </a:hlinkClick>
              </a:rPr>
              <a:t>KAIST VIO Dataset</a:t>
            </a:r>
            <a:endParaRPr sz="1400">
              <a:solidFill>
                <a:schemeClr val="dk2"/>
              </a:solidFill>
              <a:latin typeface="Josefin Sans"/>
              <a:ea typeface="Josefin Sans"/>
              <a:cs typeface="Josefin Sans"/>
              <a:sym typeface="Josefin Sans"/>
            </a:endParaRPr>
          </a:p>
          <a:p>
            <a:pPr indent="-317500" lvl="0" marL="457200" rtl="0" algn="l">
              <a:lnSpc>
                <a:spcPct val="150000"/>
              </a:lnSpc>
              <a:spcBef>
                <a:spcPts val="0"/>
              </a:spcBef>
              <a:spcAft>
                <a:spcPts val="0"/>
              </a:spcAft>
              <a:buClr>
                <a:schemeClr val="dk2"/>
              </a:buClr>
              <a:buSzPts val="1400"/>
              <a:buFont typeface="Josefin Sans"/>
              <a:buChar char="●"/>
            </a:pPr>
            <a:r>
              <a:rPr lang="en" sz="1400">
                <a:solidFill>
                  <a:schemeClr val="dk2"/>
                </a:solidFill>
                <a:latin typeface="Josefin Sans"/>
                <a:ea typeface="Josefin Sans"/>
                <a:cs typeface="Josefin Sans"/>
                <a:sym typeface="Josefin Sans"/>
              </a:rPr>
              <a:t>NUANCE Dataset</a:t>
            </a:r>
            <a:endParaRPr sz="1400">
              <a:solidFill>
                <a:schemeClr val="dk2"/>
              </a:solidFill>
              <a:latin typeface="Josefin Sans"/>
              <a:ea typeface="Josefin Sans"/>
              <a:cs typeface="Josefin Sans"/>
              <a:sym typeface="Josefin Sans"/>
            </a:endParaRPr>
          </a:p>
        </p:txBody>
      </p:sp>
      <p:sp>
        <p:nvSpPr>
          <p:cNvPr id="219" name="Google Shape;219;p10"/>
          <p:cNvSpPr txBox="1"/>
          <p:nvPr/>
        </p:nvSpPr>
        <p:spPr>
          <a:xfrm>
            <a:off x="4259425" y="3608575"/>
            <a:ext cx="4451700" cy="10242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1000"/>
              </a:spcBef>
              <a:spcAft>
                <a:spcPts val="0"/>
              </a:spcAft>
              <a:buClr>
                <a:srgbClr val="000000"/>
              </a:buClr>
              <a:buSzPts val="1400"/>
              <a:buFont typeface="Arial"/>
              <a:buNone/>
            </a:pPr>
            <a:r>
              <a:rPr b="0" i="0" lang="en" sz="1400" u="none" cap="none" strike="noStrike">
                <a:solidFill>
                  <a:schemeClr val="dk2"/>
                </a:solidFill>
                <a:latin typeface="Josefin Sans"/>
                <a:ea typeface="Josefin Sans"/>
                <a:cs typeface="Josefin Sans"/>
                <a:sym typeface="Josefin Sans"/>
              </a:rPr>
              <a:t>Requirements:</a:t>
            </a:r>
            <a:endParaRPr b="0" i="0" sz="1400" u="none" cap="none" strike="noStrike">
              <a:solidFill>
                <a:schemeClr val="dk2"/>
              </a:solidFill>
              <a:latin typeface="Josefin Sans"/>
              <a:ea typeface="Josefin Sans"/>
              <a:cs typeface="Josefin Sans"/>
              <a:sym typeface="Josefin Sans"/>
            </a:endParaRPr>
          </a:p>
          <a:p>
            <a:pPr indent="-317500" lvl="0" marL="457200" marR="0" rtl="0" algn="l">
              <a:lnSpc>
                <a:spcPct val="115000"/>
              </a:lnSpc>
              <a:spcBef>
                <a:spcPts val="1000"/>
              </a:spcBef>
              <a:spcAft>
                <a:spcPts val="0"/>
              </a:spcAft>
              <a:buClr>
                <a:schemeClr val="dk2"/>
              </a:buClr>
              <a:buSzPts val="1400"/>
              <a:buFont typeface="Josefin Sans"/>
              <a:buChar char="●"/>
            </a:pPr>
            <a:r>
              <a:rPr b="0" i="0" lang="en" sz="1400" u="none" cap="none" strike="noStrike">
                <a:solidFill>
                  <a:schemeClr val="dk2"/>
                </a:solidFill>
                <a:latin typeface="Josefin Sans"/>
                <a:ea typeface="Josefin Sans"/>
                <a:cs typeface="Josefin Sans"/>
                <a:sym typeface="Josefin Sans"/>
              </a:rPr>
              <a:t>Mono or Stereo Cameras</a:t>
            </a:r>
            <a:endParaRPr b="0" i="0" sz="1400" u="none" cap="none" strike="noStrike">
              <a:solidFill>
                <a:schemeClr val="dk2"/>
              </a:solidFill>
              <a:latin typeface="Josefin Sans"/>
              <a:ea typeface="Josefin Sans"/>
              <a:cs typeface="Josefin Sans"/>
              <a:sym typeface="Josefin Sans"/>
            </a:endParaRPr>
          </a:p>
          <a:p>
            <a:pPr indent="-317500" lvl="0" marL="457200" marR="0" rtl="0" algn="l">
              <a:lnSpc>
                <a:spcPct val="115000"/>
              </a:lnSpc>
              <a:spcBef>
                <a:spcPts val="0"/>
              </a:spcBef>
              <a:spcAft>
                <a:spcPts val="0"/>
              </a:spcAft>
              <a:buClr>
                <a:schemeClr val="dk2"/>
              </a:buClr>
              <a:buSzPts val="1400"/>
              <a:buFont typeface="Josefin Sans"/>
              <a:buChar char="●"/>
            </a:pPr>
            <a:r>
              <a:rPr b="0" i="0" lang="en" sz="1400" u="none" cap="none" strike="noStrike">
                <a:solidFill>
                  <a:schemeClr val="dk2"/>
                </a:solidFill>
                <a:latin typeface="Josefin Sans"/>
                <a:ea typeface="Josefin Sans"/>
                <a:cs typeface="Josefin Sans"/>
                <a:sym typeface="Josefin Sans"/>
              </a:rPr>
              <a:t>Inertial Measurement Unit (IMU)</a:t>
            </a:r>
            <a:endParaRPr b="0" i="0" sz="1500" u="none" cap="none" strike="noStrike">
              <a:solidFill>
                <a:schemeClr val="dk2"/>
              </a:solidFill>
              <a:latin typeface="Josefin Sans"/>
              <a:ea typeface="Josefin Sans"/>
              <a:cs typeface="Josefin Sans"/>
              <a:sym typeface="Josefin Sans"/>
            </a:endParaRPr>
          </a:p>
        </p:txBody>
      </p:sp>
      <p:sp>
        <p:nvSpPr>
          <p:cNvPr id="220" name="Google Shape;220;p10"/>
          <p:cNvSpPr txBox="1"/>
          <p:nvPr/>
        </p:nvSpPr>
        <p:spPr>
          <a:xfrm>
            <a:off x="4259425" y="3316075"/>
            <a:ext cx="4090500" cy="3693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200"/>
              <a:buFont typeface="Arial"/>
              <a:buNone/>
            </a:pPr>
            <a:r>
              <a:rPr b="0" i="0" lang="en" sz="1200" u="none" cap="none" strike="noStrike">
                <a:solidFill>
                  <a:srgbClr val="000000"/>
                </a:solidFill>
                <a:latin typeface="Josefin Sans"/>
                <a:ea typeface="Josefin Sans"/>
                <a:cs typeface="Josefin Sans"/>
                <a:sym typeface="Josefin Sans"/>
              </a:rPr>
              <a:t>Figure: Sensor Setup Example [1] </a:t>
            </a:r>
            <a:endParaRPr b="0" i="0" sz="1200" u="none" cap="none" strike="noStrike">
              <a:solidFill>
                <a:srgbClr val="000000"/>
              </a:solidFill>
              <a:latin typeface="Josefin Sans"/>
              <a:ea typeface="Josefin Sans"/>
              <a:cs typeface="Josefin Sans"/>
              <a:sym typeface="Josefin Sans"/>
            </a:endParaRPr>
          </a:p>
        </p:txBody>
      </p:sp>
    </p:spTree>
  </p:cSld>
  <p:clrMapOvr>
    <a:masterClrMapping/>
  </p:clrMapOvr>
  <p:transition spd="slow">
    <p:push/>
  </p:transition>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11"/>
          <p:cNvSpPr txBox="1"/>
          <p:nvPr>
            <p:ph idx="1" type="body"/>
          </p:nvPr>
        </p:nvSpPr>
        <p:spPr>
          <a:xfrm>
            <a:off x="693275" y="1372725"/>
            <a:ext cx="3165900" cy="30915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300"/>
              <a:buNone/>
            </a:pPr>
            <a:r>
              <a:rPr lang="en">
                <a:solidFill>
                  <a:schemeClr val="dk2"/>
                </a:solidFill>
                <a:latin typeface="Josefin Sans"/>
                <a:ea typeface="Josefin Sans"/>
                <a:cs typeface="Josefin Sans"/>
                <a:sym typeface="Josefin Sans"/>
              </a:rPr>
              <a:t>Example of RViz running OpenVINS on a demo dataset from EuRoC.</a:t>
            </a:r>
            <a:endParaRPr>
              <a:solidFill>
                <a:schemeClr val="dk2"/>
              </a:solidFill>
              <a:latin typeface="Josefin Sans"/>
              <a:ea typeface="Josefin Sans"/>
              <a:cs typeface="Josefin Sans"/>
              <a:sym typeface="Josefin Sans"/>
            </a:endParaRPr>
          </a:p>
          <a:p>
            <a:pPr indent="0" lvl="0" marL="0" rtl="0" algn="l">
              <a:lnSpc>
                <a:spcPct val="115000"/>
              </a:lnSpc>
              <a:spcBef>
                <a:spcPts val="1200"/>
              </a:spcBef>
              <a:spcAft>
                <a:spcPts val="0"/>
              </a:spcAft>
              <a:buSzPts val="1300"/>
              <a:buNone/>
            </a:pPr>
            <a:r>
              <a:rPr lang="en">
                <a:solidFill>
                  <a:schemeClr val="dk2"/>
                </a:solidFill>
                <a:latin typeface="Josefin Sans"/>
                <a:ea typeface="Josefin Sans"/>
                <a:cs typeface="Josefin Sans"/>
                <a:sym typeface="Josefin Sans"/>
              </a:rPr>
              <a:t>Sensor Setup:</a:t>
            </a:r>
            <a:endParaRPr>
              <a:solidFill>
                <a:schemeClr val="dk2"/>
              </a:solidFill>
              <a:latin typeface="Josefin Sans"/>
              <a:ea typeface="Josefin Sans"/>
              <a:cs typeface="Josefin Sans"/>
              <a:sym typeface="Josefin Sans"/>
            </a:endParaRPr>
          </a:p>
          <a:p>
            <a:pPr indent="-304800" lvl="0" marL="457200" rtl="0" algn="l">
              <a:lnSpc>
                <a:spcPct val="115000"/>
              </a:lnSpc>
              <a:spcBef>
                <a:spcPts val="1200"/>
              </a:spcBef>
              <a:spcAft>
                <a:spcPts val="0"/>
              </a:spcAft>
              <a:buClr>
                <a:schemeClr val="dk2"/>
              </a:buClr>
              <a:buSzPts val="1200"/>
              <a:buFont typeface="Josefin Sans"/>
              <a:buChar char="●"/>
            </a:pPr>
            <a:r>
              <a:rPr lang="en">
                <a:solidFill>
                  <a:schemeClr val="dk2"/>
                </a:solidFill>
                <a:latin typeface="Josefin Sans"/>
                <a:ea typeface="Josefin Sans"/>
                <a:cs typeface="Josefin Sans"/>
                <a:sym typeface="Josefin Sans"/>
              </a:rPr>
              <a:t>Monochrome stereo images at 20Hz </a:t>
            </a:r>
            <a:endParaRPr>
              <a:solidFill>
                <a:schemeClr val="dk2"/>
              </a:solidFill>
              <a:latin typeface="Josefin Sans"/>
              <a:ea typeface="Josefin Sans"/>
              <a:cs typeface="Josefin Sans"/>
              <a:sym typeface="Josefin Sans"/>
            </a:endParaRPr>
          </a:p>
          <a:p>
            <a:pPr indent="-304800" lvl="0" marL="457200" rtl="0" algn="l">
              <a:lnSpc>
                <a:spcPct val="115000"/>
              </a:lnSpc>
              <a:spcBef>
                <a:spcPts val="0"/>
              </a:spcBef>
              <a:spcAft>
                <a:spcPts val="0"/>
              </a:spcAft>
              <a:buClr>
                <a:schemeClr val="dk2"/>
              </a:buClr>
              <a:buSzPts val="1200"/>
              <a:buFont typeface="Josefin Sans"/>
              <a:buChar char="●"/>
            </a:pPr>
            <a:r>
              <a:rPr lang="en">
                <a:solidFill>
                  <a:schemeClr val="dk2"/>
                </a:solidFill>
                <a:latin typeface="Josefin Sans"/>
                <a:ea typeface="Josefin Sans"/>
                <a:cs typeface="Josefin Sans"/>
                <a:sym typeface="Josefin Sans"/>
              </a:rPr>
              <a:t>MEMS ADIS16448 IMU at 200Hz</a:t>
            </a:r>
            <a:endParaRPr>
              <a:solidFill>
                <a:schemeClr val="dk2"/>
              </a:solidFill>
              <a:latin typeface="Josefin Sans"/>
              <a:ea typeface="Josefin Sans"/>
              <a:cs typeface="Josefin Sans"/>
              <a:sym typeface="Josefin Sans"/>
            </a:endParaRPr>
          </a:p>
          <a:p>
            <a:pPr indent="0" lvl="0" marL="0" rtl="0" algn="l">
              <a:lnSpc>
                <a:spcPct val="115000"/>
              </a:lnSpc>
              <a:spcBef>
                <a:spcPts val="1200"/>
              </a:spcBef>
              <a:spcAft>
                <a:spcPts val="0"/>
              </a:spcAft>
              <a:buSzPts val="1300"/>
              <a:buNone/>
            </a:pPr>
            <a:r>
              <a:rPr lang="en">
                <a:solidFill>
                  <a:schemeClr val="dk2"/>
                </a:solidFill>
                <a:latin typeface="Josefin Sans"/>
                <a:ea typeface="Josefin Sans"/>
                <a:cs typeface="Josefin Sans"/>
                <a:sym typeface="Josefin Sans"/>
              </a:rPr>
              <a:t>Environment:</a:t>
            </a:r>
            <a:endParaRPr>
              <a:solidFill>
                <a:schemeClr val="dk2"/>
              </a:solidFill>
              <a:latin typeface="Josefin Sans"/>
              <a:ea typeface="Josefin Sans"/>
              <a:cs typeface="Josefin Sans"/>
              <a:sym typeface="Josefin Sans"/>
            </a:endParaRPr>
          </a:p>
          <a:p>
            <a:pPr indent="-311150" lvl="0" marL="457200" rtl="0" algn="l">
              <a:lnSpc>
                <a:spcPct val="115000"/>
              </a:lnSpc>
              <a:spcBef>
                <a:spcPts val="1200"/>
              </a:spcBef>
              <a:spcAft>
                <a:spcPts val="0"/>
              </a:spcAft>
              <a:buClr>
                <a:schemeClr val="dk2"/>
              </a:buClr>
              <a:buSzPts val="1300"/>
              <a:buFont typeface="Josefin Sans"/>
              <a:buChar char="●"/>
            </a:pPr>
            <a:r>
              <a:rPr lang="en">
                <a:solidFill>
                  <a:schemeClr val="dk2"/>
                </a:solidFill>
                <a:latin typeface="Josefin Sans"/>
                <a:ea typeface="Josefin Sans"/>
                <a:cs typeface="Josefin Sans"/>
                <a:sym typeface="Josefin Sans"/>
              </a:rPr>
              <a:t>Ubuntu 20.04</a:t>
            </a:r>
            <a:endParaRPr>
              <a:solidFill>
                <a:schemeClr val="dk2"/>
              </a:solidFill>
              <a:latin typeface="Josefin Sans"/>
              <a:ea typeface="Josefin Sans"/>
              <a:cs typeface="Josefin Sans"/>
              <a:sym typeface="Josefin Sans"/>
            </a:endParaRPr>
          </a:p>
          <a:p>
            <a:pPr indent="-311150" lvl="0" marL="457200" rtl="0" algn="l">
              <a:lnSpc>
                <a:spcPct val="115000"/>
              </a:lnSpc>
              <a:spcBef>
                <a:spcPts val="0"/>
              </a:spcBef>
              <a:spcAft>
                <a:spcPts val="0"/>
              </a:spcAft>
              <a:buClr>
                <a:schemeClr val="dk2"/>
              </a:buClr>
              <a:buSzPts val="1300"/>
              <a:buFont typeface="Josefin Sans"/>
              <a:buChar char="●"/>
            </a:pPr>
            <a:r>
              <a:rPr lang="en">
                <a:solidFill>
                  <a:schemeClr val="dk2"/>
                </a:solidFill>
                <a:latin typeface="Josefin Sans"/>
                <a:ea typeface="Josefin Sans"/>
                <a:cs typeface="Josefin Sans"/>
                <a:sym typeface="Josefin Sans"/>
              </a:rPr>
              <a:t>ROS 1 Noetic</a:t>
            </a:r>
            <a:endParaRPr>
              <a:solidFill>
                <a:schemeClr val="dk2"/>
              </a:solidFill>
              <a:latin typeface="Josefin Sans"/>
              <a:ea typeface="Josefin Sans"/>
              <a:cs typeface="Josefin Sans"/>
              <a:sym typeface="Josefin Sans"/>
            </a:endParaRPr>
          </a:p>
        </p:txBody>
      </p:sp>
      <p:pic>
        <p:nvPicPr>
          <p:cNvPr id="226" name="Google Shape;226;p11"/>
          <p:cNvPicPr preferRelativeResize="0"/>
          <p:nvPr/>
        </p:nvPicPr>
        <p:blipFill rotWithShape="1">
          <a:blip r:embed="rId3">
            <a:alphaModFix/>
          </a:blip>
          <a:srcRect b="0" l="0" r="0" t="0"/>
          <a:stretch/>
        </p:blipFill>
        <p:spPr>
          <a:xfrm>
            <a:off x="4711350" y="633400"/>
            <a:ext cx="4278000" cy="4441700"/>
          </a:xfrm>
          <a:prstGeom prst="rect">
            <a:avLst/>
          </a:prstGeom>
          <a:noFill/>
          <a:ln>
            <a:noFill/>
          </a:ln>
        </p:spPr>
      </p:pic>
      <p:sp>
        <p:nvSpPr>
          <p:cNvPr id="227" name="Google Shape;227;p11"/>
          <p:cNvSpPr txBox="1"/>
          <p:nvPr>
            <p:ph type="title"/>
          </p:nvPr>
        </p:nvSpPr>
        <p:spPr>
          <a:xfrm>
            <a:off x="0" y="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latin typeface="Josefin Sans"/>
                <a:ea typeface="Josefin Sans"/>
                <a:cs typeface="Josefin Sans"/>
                <a:sym typeface="Josefin Sans"/>
              </a:rPr>
              <a:t>Progress</a:t>
            </a:r>
            <a:endParaRPr>
              <a:latin typeface="Josefin Sans"/>
              <a:ea typeface="Josefin Sans"/>
              <a:cs typeface="Josefin Sans"/>
              <a:sym typeface="Josefin Sans"/>
            </a:endParaRPr>
          </a:p>
        </p:txBody>
      </p:sp>
    </p:spTree>
  </p:cSld>
  <p:clrMapOvr>
    <a:masterClrMapping/>
  </p:clrMapOvr>
  <p:transition spd="slow">
    <p:push/>
  </p:transition>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12"/>
          <p:cNvSpPr txBox="1"/>
          <p:nvPr>
            <p:ph type="title"/>
          </p:nvPr>
        </p:nvSpPr>
        <p:spPr>
          <a:xfrm>
            <a:off x="0" y="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latin typeface="Josefin Sans"/>
                <a:ea typeface="Josefin Sans"/>
                <a:cs typeface="Josefin Sans"/>
                <a:sym typeface="Josefin Sans"/>
              </a:rPr>
              <a:t>Challenges and Next Steps</a:t>
            </a:r>
            <a:endParaRPr>
              <a:latin typeface="Josefin Sans"/>
              <a:ea typeface="Josefin Sans"/>
              <a:cs typeface="Josefin Sans"/>
              <a:sym typeface="Josefin Sans"/>
            </a:endParaRPr>
          </a:p>
        </p:txBody>
      </p:sp>
      <p:sp>
        <p:nvSpPr>
          <p:cNvPr id="233" name="Google Shape;233;p12"/>
          <p:cNvSpPr txBox="1"/>
          <p:nvPr>
            <p:ph idx="1" type="body"/>
          </p:nvPr>
        </p:nvSpPr>
        <p:spPr>
          <a:xfrm>
            <a:off x="1453675" y="1365400"/>
            <a:ext cx="2939100" cy="3475500"/>
          </a:xfrm>
          <a:prstGeom prst="rect">
            <a:avLst/>
          </a:prstGeom>
          <a:noFill/>
          <a:ln>
            <a:noFill/>
          </a:ln>
        </p:spPr>
        <p:txBody>
          <a:bodyPr anchorCtr="0" anchor="t" bIns="91425" lIns="0" spcFirstLastPara="1" rIns="0" wrap="square" tIns="91425">
            <a:normAutofit lnSpcReduction="10000"/>
          </a:bodyPr>
          <a:lstStyle/>
          <a:p>
            <a:pPr indent="0" lvl="0" marL="0" rtl="0" algn="l">
              <a:lnSpc>
                <a:spcPct val="115000"/>
              </a:lnSpc>
              <a:spcBef>
                <a:spcPts val="0"/>
              </a:spcBef>
              <a:spcAft>
                <a:spcPts val="0"/>
              </a:spcAft>
              <a:buSzPts val="1300"/>
              <a:buNone/>
            </a:pPr>
            <a:r>
              <a:rPr b="1" lang="en" sz="1624">
                <a:solidFill>
                  <a:schemeClr val="dk2"/>
                </a:solidFill>
                <a:latin typeface="Josefin Sans"/>
                <a:ea typeface="Josefin Sans"/>
                <a:cs typeface="Josefin Sans"/>
                <a:sym typeface="Josefin Sans"/>
              </a:rPr>
              <a:t>Challenges Faced</a:t>
            </a:r>
            <a:endParaRPr b="1" sz="1624">
              <a:solidFill>
                <a:schemeClr val="dk2"/>
              </a:solidFill>
              <a:latin typeface="Josefin Sans"/>
              <a:ea typeface="Josefin Sans"/>
              <a:cs typeface="Josefin Sans"/>
              <a:sym typeface="Josefin Sans"/>
            </a:endParaRPr>
          </a:p>
          <a:p>
            <a:pPr indent="-226059" lvl="0" marL="274320" rtl="0" algn="l">
              <a:lnSpc>
                <a:spcPct val="115000"/>
              </a:lnSpc>
              <a:spcBef>
                <a:spcPts val="1200"/>
              </a:spcBef>
              <a:spcAft>
                <a:spcPts val="0"/>
              </a:spcAft>
              <a:buClr>
                <a:schemeClr val="dk2"/>
              </a:buClr>
              <a:buSzPts val="1400"/>
              <a:buFont typeface="Josefin Sans"/>
              <a:buAutoNum type="arabicPeriod"/>
            </a:pPr>
            <a:r>
              <a:rPr lang="en" sz="1400">
                <a:solidFill>
                  <a:schemeClr val="dk2"/>
                </a:solidFill>
                <a:latin typeface="Josefin Sans"/>
                <a:ea typeface="Josefin Sans"/>
                <a:cs typeface="Josefin Sans"/>
                <a:sym typeface="Josefin Sans"/>
              </a:rPr>
              <a:t>Ubuntu crashed multiple times when building the project.</a:t>
            </a:r>
            <a:endParaRPr sz="1400">
              <a:solidFill>
                <a:schemeClr val="dk2"/>
              </a:solidFill>
              <a:latin typeface="Josefin Sans"/>
              <a:ea typeface="Josefin Sans"/>
              <a:cs typeface="Josefin Sans"/>
              <a:sym typeface="Josefin Sans"/>
            </a:endParaRPr>
          </a:p>
          <a:p>
            <a:pPr indent="-226059" lvl="0" marL="274320" rtl="0" algn="l">
              <a:lnSpc>
                <a:spcPct val="115000"/>
              </a:lnSpc>
              <a:spcBef>
                <a:spcPts val="0"/>
              </a:spcBef>
              <a:spcAft>
                <a:spcPts val="0"/>
              </a:spcAft>
              <a:buClr>
                <a:schemeClr val="dk2"/>
              </a:buClr>
              <a:buSzPts val="1400"/>
              <a:buFont typeface="Josefin Sans"/>
              <a:buAutoNum type="arabicPeriod"/>
            </a:pPr>
            <a:r>
              <a:rPr i="1" lang="en" sz="1400">
                <a:solidFill>
                  <a:schemeClr val="dk2"/>
                </a:solidFill>
                <a:latin typeface="Josefin Sans"/>
                <a:ea typeface="Josefin Sans"/>
                <a:cs typeface="Josefin Sans"/>
                <a:sym typeface="Josefin Sans"/>
              </a:rPr>
              <a:t>catkin_make</a:t>
            </a:r>
            <a:r>
              <a:rPr lang="en" sz="1400">
                <a:solidFill>
                  <a:schemeClr val="dk2"/>
                </a:solidFill>
                <a:latin typeface="Josefin Sans"/>
                <a:ea typeface="Josefin Sans"/>
                <a:cs typeface="Josefin Sans"/>
                <a:sym typeface="Josefin Sans"/>
              </a:rPr>
              <a:t> failed to execute numerous times, it eventually took over four hours to execute on one occasion. </a:t>
            </a:r>
            <a:endParaRPr sz="1400">
              <a:solidFill>
                <a:schemeClr val="dk2"/>
              </a:solidFill>
              <a:latin typeface="Josefin Sans"/>
              <a:ea typeface="Josefin Sans"/>
              <a:cs typeface="Josefin Sans"/>
              <a:sym typeface="Josefin Sans"/>
            </a:endParaRPr>
          </a:p>
          <a:p>
            <a:pPr indent="-226059" lvl="0" marL="274320" rtl="0" algn="l">
              <a:lnSpc>
                <a:spcPct val="115000"/>
              </a:lnSpc>
              <a:spcBef>
                <a:spcPts val="0"/>
              </a:spcBef>
              <a:spcAft>
                <a:spcPts val="0"/>
              </a:spcAft>
              <a:buClr>
                <a:schemeClr val="dk2"/>
              </a:buClr>
              <a:buSzPts val="1400"/>
              <a:buFont typeface="Josefin Sans"/>
              <a:buAutoNum type="arabicPeriod"/>
            </a:pPr>
            <a:r>
              <a:rPr lang="en" sz="1400">
                <a:solidFill>
                  <a:schemeClr val="dk2"/>
                </a:solidFill>
                <a:latin typeface="Josefin Sans"/>
                <a:ea typeface="Josefin Sans"/>
                <a:cs typeface="Josefin Sans"/>
                <a:sym typeface="Josefin Sans"/>
              </a:rPr>
              <a:t>NUANCE dataset is too large and downloading time took longer than anticipated.</a:t>
            </a:r>
            <a:endParaRPr sz="1400">
              <a:solidFill>
                <a:schemeClr val="dk2"/>
              </a:solidFill>
              <a:latin typeface="Josefin Sans"/>
              <a:ea typeface="Josefin Sans"/>
              <a:cs typeface="Josefin Sans"/>
              <a:sym typeface="Josefin Sans"/>
            </a:endParaRPr>
          </a:p>
          <a:p>
            <a:pPr indent="-226059" lvl="0" marL="274320" rtl="0" algn="l">
              <a:lnSpc>
                <a:spcPct val="115000"/>
              </a:lnSpc>
              <a:spcBef>
                <a:spcPts val="0"/>
              </a:spcBef>
              <a:spcAft>
                <a:spcPts val="0"/>
              </a:spcAft>
              <a:buClr>
                <a:schemeClr val="dk2"/>
              </a:buClr>
              <a:buSzPts val="1400"/>
              <a:buFont typeface="Josefin Sans"/>
              <a:buAutoNum type="arabicPeriod"/>
            </a:pPr>
            <a:r>
              <a:rPr lang="en" sz="1400">
                <a:solidFill>
                  <a:schemeClr val="dk2"/>
                </a:solidFill>
                <a:latin typeface="Josefin Sans"/>
                <a:ea typeface="Josefin Sans"/>
                <a:cs typeface="Josefin Sans"/>
                <a:sym typeface="Josefin Sans"/>
              </a:rPr>
              <a:t>The calibration parameters for NUANCE could not be easily imported to OpenVINS.</a:t>
            </a:r>
            <a:endParaRPr sz="1400">
              <a:solidFill>
                <a:schemeClr val="dk2"/>
              </a:solidFill>
              <a:latin typeface="Josefin Sans"/>
              <a:ea typeface="Josefin Sans"/>
              <a:cs typeface="Josefin Sans"/>
              <a:sym typeface="Josefin Sans"/>
            </a:endParaRPr>
          </a:p>
          <a:p>
            <a:pPr indent="0" lvl="0" marL="0" rtl="0" algn="l">
              <a:lnSpc>
                <a:spcPct val="115000"/>
              </a:lnSpc>
              <a:spcBef>
                <a:spcPts val="1200"/>
              </a:spcBef>
              <a:spcAft>
                <a:spcPts val="1200"/>
              </a:spcAft>
              <a:buSzPts val="1300"/>
              <a:buNone/>
            </a:pPr>
            <a:r>
              <a:t/>
            </a:r>
            <a:endParaRPr>
              <a:solidFill>
                <a:schemeClr val="dk2"/>
              </a:solidFill>
            </a:endParaRPr>
          </a:p>
        </p:txBody>
      </p:sp>
      <p:sp>
        <p:nvSpPr>
          <p:cNvPr id="234" name="Google Shape;234;p12"/>
          <p:cNvSpPr txBox="1"/>
          <p:nvPr/>
        </p:nvSpPr>
        <p:spPr>
          <a:xfrm>
            <a:off x="4646113" y="1365400"/>
            <a:ext cx="3096900" cy="2449800"/>
          </a:xfrm>
          <a:prstGeom prst="rect">
            <a:avLst/>
          </a:prstGeom>
          <a:noFill/>
          <a:ln>
            <a:noFill/>
          </a:ln>
        </p:spPr>
        <p:txBody>
          <a:bodyPr anchorCtr="0" anchor="t" bIns="91425" lIns="0" spcFirstLastPara="1" rIns="0" wrap="square" tIns="91425">
            <a:spAutoFit/>
          </a:bodyPr>
          <a:lstStyle/>
          <a:p>
            <a:pPr indent="0" lvl="0" marL="0" marR="0" rtl="0" algn="l">
              <a:lnSpc>
                <a:spcPct val="100000"/>
              </a:lnSpc>
              <a:spcBef>
                <a:spcPts val="0"/>
              </a:spcBef>
              <a:spcAft>
                <a:spcPts val="0"/>
              </a:spcAft>
              <a:buClr>
                <a:srgbClr val="000000"/>
              </a:buClr>
              <a:buSzPts val="1600"/>
              <a:buFont typeface="Arial"/>
              <a:buNone/>
            </a:pPr>
            <a:r>
              <a:rPr b="1" i="0" lang="en" sz="1600" u="none" cap="none" strike="noStrike">
                <a:solidFill>
                  <a:schemeClr val="dk2"/>
                </a:solidFill>
                <a:latin typeface="Josefin Sans"/>
                <a:ea typeface="Josefin Sans"/>
                <a:cs typeface="Josefin Sans"/>
                <a:sym typeface="Josefin Sans"/>
              </a:rPr>
              <a:t>Next Steps</a:t>
            </a:r>
            <a:endParaRPr b="1" i="0" sz="1600" u="none" cap="none" strike="noStrike">
              <a:solidFill>
                <a:schemeClr val="dk2"/>
              </a:solidFill>
              <a:latin typeface="Josefin Sans"/>
              <a:ea typeface="Josefin Sans"/>
              <a:cs typeface="Josefin Sans"/>
              <a:sym typeface="Josefin Sans"/>
            </a:endParaRPr>
          </a:p>
          <a:p>
            <a:pPr indent="0" lvl="0" marL="0" marR="0" rtl="0" algn="l">
              <a:lnSpc>
                <a:spcPct val="115000"/>
              </a:lnSpc>
              <a:spcBef>
                <a:spcPts val="0"/>
              </a:spcBef>
              <a:spcAft>
                <a:spcPts val="0"/>
              </a:spcAft>
              <a:buClr>
                <a:srgbClr val="000000"/>
              </a:buClr>
              <a:buSzPts val="1400"/>
              <a:buFont typeface="Arial"/>
              <a:buNone/>
            </a:pPr>
            <a:r>
              <a:t/>
            </a:r>
            <a:endParaRPr b="0" i="0" sz="1400" u="none" cap="none" strike="noStrike">
              <a:solidFill>
                <a:schemeClr val="dk2"/>
              </a:solidFill>
              <a:latin typeface="Josefin Sans"/>
              <a:ea typeface="Josefin Sans"/>
              <a:cs typeface="Josefin Sans"/>
              <a:sym typeface="Josefin Sans"/>
            </a:endParaRPr>
          </a:p>
          <a:p>
            <a:pPr indent="-232408" lvl="0" marL="365760" marR="0" rtl="0" algn="l">
              <a:lnSpc>
                <a:spcPct val="115000"/>
              </a:lnSpc>
              <a:spcBef>
                <a:spcPts val="0"/>
              </a:spcBef>
              <a:spcAft>
                <a:spcPts val="0"/>
              </a:spcAft>
              <a:buClr>
                <a:schemeClr val="dk2"/>
              </a:buClr>
              <a:buSzPts val="1500"/>
              <a:buFont typeface="Josefin Sans"/>
              <a:buChar char="●"/>
            </a:pPr>
            <a:r>
              <a:rPr b="0" i="0" lang="en" sz="1400" u="none" cap="none" strike="noStrike">
                <a:solidFill>
                  <a:schemeClr val="dk2"/>
                </a:solidFill>
                <a:latin typeface="Josefin Sans"/>
                <a:ea typeface="Josefin Sans"/>
                <a:cs typeface="Josefin Sans"/>
                <a:sym typeface="Josefin Sans"/>
              </a:rPr>
              <a:t>Configure the calibration parameters for NUANCE.</a:t>
            </a:r>
            <a:endParaRPr b="0" i="0" sz="1400" u="none" cap="none" strike="noStrike">
              <a:solidFill>
                <a:schemeClr val="dk2"/>
              </a:solidFill>
              <a:latin typeface="Josefin Sans"/>
              <a:ea typeface="Josefin Sans"/>
              <a:cs typeface="Josefin Sans"/>
              <a:sym typeface="Josefin Sans"/>
            </a:endParaRPr>
          </a:p>
          <a:p>
            <a:pPr indent="-232408" lvl="0" marL="365760" marR="0" rtl="0" algn="l">
              <a:lnSpc>
                <a:spcPct val="115000"/>
              </a:lnSpc>
              <a:spcBef>
                <a:spcPts val="0"/>
              </a:spcBef>
              <a:spcAft>
                <a:spcPts val="0"/>
              </a:spcAft>
              <a:buClr>
                <a:schemeClr val="dk2"/>
              </a:buClr>
              <a:buSzPts val="1500"/>
              <a:buFont typeface="Josefin Sans"/>
              <a:buChar char="●"/>
            </a:pPr>
            <a:r>
              <a:rPr b="0" i="0" lang="en" sz="1400" u="none" cap="none" strike="noStrike">
                <a:solidFill>
                  <a:schemeClr val="dk2"/>
                </a:solidFill>
                <a:latin typeface="Josefin Sans"/>
                <a:ea typeface="Josefin Sans"/>
                <a:cs typeface="Josefin Sans"/>
                <a:sym typeface="Josefin Sans"/>
              </a:rPr>
              <a:t>Run OpenVINS.</a:t>
            </a:r>
            <a:endParaRPr b="0" i="0" sz="1400" u="none" cap="none" strike="noStrike">
              <a:solidFill>
                <a:schemeClr val="dk2"/>
              </a:solidFill>
              <a:latin typeface="Josefin Sans"/>
              <a:ea typeface="Josefin Sans"/>
              <a:cs typeface="Josefin Sans"/>
              <a:sym typeface="Josefin Sans"/>
            </a:endParaRPr>
          </a:p>
          <a:p>
            <a:pPr indent="-232408" lvl="0" marL="365760" marR="0" rtl="0" algn="l">
              <a:lnSpc>
                <a:spcPct val="115000"/>
              </a:lnSpc>
              <a:spcBef>
                <a:spcPts val="0"/>
              </a:spcBef>
              <a:spcAft>
                <a:spcPts val="0"/>
              </a:spcAft>
              <a:buClr>
                <a:schemeClr val="dk2"/>
              </a:buClr>
              <a:buSzPts val="1500"/>
              <a:buFont typeface="Josefin Sans"/>
              <a:buChar char="●"/>
            </a:pPr>
            <a:r>
              <a:rPr b="0" i="0" lang="en" sz="1400" u="none" cap="none" strike="noStrike">
                <a:solidFill>
                  <a:schemeClr val="dk2"/>
                </a:solidFill>
                <a:latin typeface="Josefin Sans"/>
                <a:ea typeface="Josefin Sans"/>
                <a:cs typeface="Josefin Sans"/>
                <a:sym typeface="Josefin Sans"/>
              </a:rPr>
              <a:t>Perform data analysis on the estimated trajectory and the ground truth.</a:t>
            </a:r>
            <a:endParaRPr b="0" i="0" sz="1400" u="none" cap="none" strike="noStrike">
              <a:solidFill>
                <a:schemeClr val="dk2"/>
              </a:solidFill>
              <a:latin typeface="Josefin Sans"/>
              <a:ea typeface="Josefin Sans"/>
              <a:cs typeface="Josefin Sans"/>
              <a:sym typeface="Josefin Sans"/>
            </a:endParaRPr>
          </a:p>
          <a:p>
            <a:pPr indent="-232408" lvl="0" marL="365760" marR="0" rtl="0" algn="l">
              <a:lnSpc>
                <a:spcPct val="115000"/>
              </a:lnSpc>
              <a:spcBef>
                <a:spcPts val="0"/>
              </a:spcBef>
              <a:spcAft>
                <a:spcPts val="0"/>
              </a:spcAft>
              <a:buClr>
                <a:schemeClr val="dk2"/>
              </a:buClr>
              <a:buSzPts val="1500"/>
              <a:buFont typeface="Josefin Sans"/>
              <a:buChar char="●"/>
            </a:pPr>
            <a:r>
              <a:rPr b="0" i="0" lang="en" sz="1400" u="none" cap="none" strike="noStrike">
                <a:solidFill>
                  <a:schemeClr val="dk2"/>
                </a:solidFill>
                <a:latin typeface="Josefin Sans"/>
                <a:ea typeface="Josefin Sans"/>
                <a:cs typeface="Josefin Sans"/>
                <a:sym typeface="Josefin Sans"/>
              </a:rPr>
              <a:t>Final report.</a:t>
            </a:r>
            <a:endParaRPr b="0" i="0" sz="1400" u="none" cap="none" strike="noStrike">
              <a:solidFill>
                <a:schemeClr val="dk2"/>
              </a:solidFill>
              <a:latin typeface="Josefin Sans"/>
              <a:ea typeface="Josefin Sans"/>
              <a:cs typeface="Josefin Sans"/>
              <a:sym typeface="Josefin Sans"/>
            </a:endParaRPr>
          </a:p>
        </p:txBody>
      </p:sp>
    </p:spTree>
  </p:cSld>
  <p:clrMapOvr>
    <a:masterClrMapping/>
  </p:clrMapOvr>
  <p:transition spd="slow">
    <p:push/>
  </p:transition>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13"/>
          <p:cNvSpPr txBox="1"/>
          <p:nvPr>
            <p:ph type="title"/>
          </p:nvPr>
        </p:nvSpPr>
        <p:spPr>
          <a:xfrm>
            <a:off x="0" y="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latin typeface="Josefin Sans"/>
                <a:ea typeface="Josefin Sans"/>
                <a:cs typeface="Josefin Sans"/>
                <a:sym typeface="Josefin Sans"/>
              </a:rPr>
              <a:t>References</a:t>
            </a:r>
            <a:endParaRPr>
              <a:latin typeface="Josefin Sans"/>
              <a:ea typeface="Josefin Sans"/>
              <a:cs typeface="Josefin Sans"/>
              <a:sym typeface="Josefin Sans"/>
            </a:endParaRPr>
          </a:p>
        </p:txBody>
      </p:sp>
      <p:sp>
        <p:nvSpPr>
          <p:cNvPr id="240" name="Google Shape;240;p13"/>
          <p:cNvSpPr txBox="1"/>
          <p:nvPr>
            <p:ph idx="1" type="body"/>
          </p:nvPr>
        </p:nvSpPr>
        <p:spPr>
          <a:xfrm>
            <a:off x="727650" y="1349825"/>
            <a:ext cx="7688700" cy="20871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rgbClr val="000000"/>
              </a:buClr>
              <a:buSzPts val="1200"/>
              <a:buFont typeface="Josefin Sans"/>
              <a:buChar char="●"/>
            </a:pPr>
            <a:r>
              <a:rPr lang="en" sz="1200">
                <a:solidFill>
                  <a:srgbClr val="000000"/>
                </a:solidFill>
                <a:highlight>
                  <a:srgbClr val="FFFFFF"/>
                </a:highlight>
                <a:latin typeface="Josefin Sans"/>
                <a:ea typeface="Josefin Sans"/>
                <a:cs typeface="Josefin Sans"/>
                <a:sym typeface="Josefin Sans"/>
              </a:rPr>
              <a:t>[1] P. Geneva, K. Eckenhoff, W. Lee, Y. Yang, and G. Huang, “OpenVINS: A research platform for visual-inertial estimation,” in Proc. of the IEEE International Conference on Robotics and Automation, Paris, France, 2020. [Online]. Available: https://github.com/rpng/open_vins.</a:t>
            </a:r>
            <a:endParaRPr sz="1200">
              <a:solidFill>
                <a:srgbClr val="000000"/>
              </a:solidFill>
              <a:highlight>
                <a:srgbClr val="FFFFFF"/>
              </a:highlight>
              <a:latin typeface="Josefin Sans"/>
              <a:ea typeface="Josefin Sans"/>
              <a:cs typeface="Josefin Sans"/>
              <a:sym typeface="Josefin Sans"/>
            </a:endParaRPr>
          </a:p>
          <a:p>
            <a:pPr indent="-304800" lvl="0" marL="457200" rtl="0" algn="l">
              <a:lnSpc>
                <a:spcPct val="115000"/>
              </a:lnSpc>
              <a:spcBef>
                <a:spcPts val="0"/>
              </a:spcBef>
              <a:spcAft>
                <a:spcPts val="0"/>
              </a:spcAft>
              <a:buClr>
                <a:srgbClr val="000000"/>
              </a:buClr>
              <a:buSzPts val="1200"/>
              <a:buFont typeface="Josefin Sans"/>
              <a:buChar char="●"/>
            </a:pPr>
            <a:r>
              <a:rPr lang="en" sz="1200">
                <a:solidFill>
                  <a:srgbClr val="000000"/>
                </a:solidFill>
                <a:highlight>
                  <a:srgbClr val="FFFFFF"/>
                </a:highlight>
                <a:latin typeface="Josefin Sans"/>
                <a:ea typeface="Josefin Sans"/>
                <a:cs typeface="Josefin Sans"/>
                <a:sym typeface="Josefin Sans"/>
              </a:rPr>
              <a:t>[2] A. I. Mourikis and S. I. Roumeliotis, "A Multi-State Constraint Kalman Filter for Vision-aided Inertial Navigation," Proceedings 2007 IEEE International Conference on Robotics and Automation, 2007, pp. 3565-3572, doi: 10.1109/ROBOT.2007.364024.</a:t>
            </a:r>
            <a:endParaRPr sz="1200">
              <a:solidFill>
                <a:srgbClr val="000000"/>
              </a:solidFill>
              <a:highlight>
                <a:srgbClr val="FFFFFF"/>
              </a:highlight>
              <a:latin typeface="Josefin Sans"/>
              <a:ea typeface="Josefin Sans"/>
              <a:cs typeface="Josefin Sans"/>
              <a:sym typeface="Josefin Sans"/>
            </a:endParaRPr>
          </a:p>
          <a:p>
            <a:pPr indent="-304800" lvl="0" marL="457200" rtl="0" algn="l">
              <a:lnSpc>
                <a:spcPct val="115000"/>
              </a:lnSpc>
              <a:spcBef>
                <a:spcPts val="0"/>
              </a:spcBef>
              <a:spcAft>
                <a:spcPts val="0"/>
              </a:spcAft>
              <a:buClr>
                <a:srgbClr val="000000"/>
              </a:buClr>
              <a:buSzPts val="1200"/>
              <a:buFont typeface="Josefin Sans"/>
              <a:buChar char="●"/>
            </a:pPr>
            <a:r>
              <a:rPr lang="en" sz="1200">
                <a:solidFill>
                  <a:srgbClr val="000000"/>
                </a:solidFill>
                <a:highlight>
                  <a:srgbClr val="FFFFFF"/>
                </a:highlight>
                <a:latin typeface="Josefin Sans"/>
                <a:ea typeface="Josefin Sans"/>
                <a:cs typeface="Josefin Sans"/>
                <a:sym typeface="Josefin Sans"/>
              </a:rPr>
              <a:t>[3] </a:t>
            </a:r>
            <a:r>
              <a:rPr i="1" lang="en" sz="1200">
                <a:solidFill>
                  <a:srgbClr val="000000"/>
                </a:solidFill>
                <a:latin typeface="Josefin Sans"/>
                <a:ea typeface="Josefin Sans"/>
                <a:cs typeface="Josefin Sans"/>
                <a:sym typeface="Josefin Sans"/>
              </a:rPr>
              <a:t>OpenVINS</a:t>
            </a:r>
            <a:r>
              <a:rPr lang="en" sz="1200">
                <a:solidFill>
                  <a:srgbClr val="000000"/>
                </a:solidFill>
                <a:latin typeface="Josefin Sans"/>
                <a:ea typeface="Josefin Sans"/>
                <a:cs typeface="Josefin Sans"/>
                <a:sym typeface="Josefin Sans"/>
              </a:rPr>
              <a:t>. docs.openvins.com.</a:t>
            </a:r>
            <a:endParaRPr sz="1200">
              <a:solidFill>
                <a:srgbClr val="000000"/>
              </a:solidFill>
              <a:latin typeface="Josefin Sans"/>
              <a:ea typeface="Josefin Sans"/>
              <a:cs typeface="Josefin Sans"/>
              <a:sym typeface="Josefin Sans"/>
            </a:endParaRPr>
          </a:p>
          <a:p>
            <a:pPr indent="-304800" lvl="0" marL="457200" rtl="0" algn="l">
              <a:lnSpc>
                <a:spcPct val="115000"/>
              </a:lnSpc>
              <a:spcBef>
                <a:spcPts val="0"/>
              </a:spcBef>
              <a:spcAft>
                <a:spcPts val="0"/>
              </a:spcAft>
              <a:buClr>
                <a:srgbClr val="000000"/>
              </a:buClr>
              <a:buSzPts val="1200"/>
              <a:buFont typeface="Josefin Sans"/>
              <a:buChar char="●"/>
            </a:pPr>
            <a:r>
              <a:rPr lang="en" sz="1200">
                <a:solidFill>
                  <a:srgbClr val="000000"/>
                </a:solidFill>
                <a:highlight>
                  <a:srgbClr val="FFFFFF"/>
                </a:highlight>
                <a:latin typeface="Josefin Sans"/>
                <a:ea typeface="Josefin Sans"/>
                <a:cs typeface="Josefin Sans"/>
                <a:sym typeface="Josefin Sans"/>
              </a:rPr>
              <a:t>[4] </a:t>
            </a:r>
            <a:r>
              <a:rPr lang="en" sz="1200">
                <a:solidFill>
                  <a:srgbClr val="000000"/>
                </a:solidFill>
                <a:latin typeface="Josefin Sans"/>
                <a:ea typeface="Josefin Sans"/>
                <a:cs typeface="Josefin Sans"/>
                <a:sym typeface="Josefin Sans"/>
              </a:rPr>
              <a:t>“Visual and Inertial Odometry.” </a:t>
            </a:r>
            <a:r>
              <a:rPr i="1" lang="en" sz="1200">
                <a:solidFill>
                  <a:srgbClr val="000000"/>
                </a:solidFill>
                <a:latin typeface="Josefin Sans"/>
                <a:ea typeface="Josefin Sans"/>
                <a:cs typeface="Josefin Sans"/>
                <a:sym typeface="Josefin Sans"/>
              </a:rPr>
              <a:t>UZH</a:t>
            </a:r>
            <a:r>
              <a:rPr lang="en" sz="1200">
                <a:solidFill>
                  <a:srgbClr val="000000"/>
                </a:solidFill>
                <a:latin typeface="Josefin Sans"/>
                <a:ea typeface="Josefin Sans"/>
                <a:cs typeface="Josefin Sans"/>
                <a:sym typeface="Josefin Sans"/>
              </a:rPr>
              <a:t>, Universität Zürich, 7 June 2019, https://www.ifi.uzh.ch/en/rpg/research/research_vo.html#top.</a:t>
            </a:r>
            <a:endParaRPr sz="1200">
              <a:solidFill>
                <a:srgbClr val="000000"/>
              </a:solidFill>
              <a:latin typeface="Josefin Sans"/>
              <a:ea typeface="Josefin Sans"/>
              <a:cs typeface="Josefin Sans"/>
              <a:sym typeface="Josefin Sans"/>
            </a:endParaRPr>
          </a:p>
          <a:p>
            <a:pPr indent="0" lvl="0" marL="0" rtl="0" algn="l">
              <a:lnSpc>
                <a:spcPct val="115000"/>
              </a:lnSpc>
              <a:spcBef>
                <a:spcPts val="1200"/>
              </a:spcBef>
              <a:spcAft>
                <a:spcPts val="0"/>
              </a:spcAft>
              <a:buSzPts val="1300"/>
              <a:buNone/>
            </a:pPr>
            <a:r>
              <a:t/>
            </a:r>
            <a:endParaRPr sz="1200">
              <a:solidFill>
                <a:srgbClr val="000000"/>
              </a:solidFill>
              <a:highlight>
                <a:srgbClr val="FFFFFF"/>
              </a:highlight>
              <a:latin typeface="Josefin Sans"/>
              <a:ea typeface="Josefin Sans"/>
              <a:cs typeface="Josefin Sans"/>
              <a:sym typeface="Josefin Sans"/>
            </a:endParaRPr>
          </a:p>
          <a:p>
            <a:pPr indent="0" lvl="0" marL="457200" rtl="0" algn="l">
              <a:lnSpc>
                <a:spcPct val="115000"/>
              </a:lnSpc>
              <a:spcBef>
                <a:spcPts val="1200"/>
              </a:spcBef>
              <a:spcAft>
                <a:spcPts val="0"/>
              </a:spcAft>
              <a:buSzPts val="1300"/>
              <a:buNone/>
            </a:pPr>
            <a:r>
              <a:t/>
            </a:r>
            <a:endParaRPr sz="1200">
              <a:solidFill>
                <a:srgbClr val="000000"/>
              </a:solidFill>
              <a:highlight>
                <a:srgbClr val="FFFFFF"/>
              </a:highlight>
              <a:latin typeface="Josefin Sans"/>
              <a:ea typeface="Josefin Sans"/>
              <a:cs typeface="Josefin Sans"/>
              <a:sym typeface="Josefin Sans"/>
            </a:endParaRPr>
          </a:p>
        </p:txBody>
      </p:sp>
    </p:spTree>
  </p:cSld>
  <p:clrMapOvr>
    <a:masterClrMapping/>
  </p:clrMapOvr>
  <p:transition spd="slow">
    <p:push/>
  </p:transition>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14"/>
          <p:cNvSpPr txBox="1"/>
          <p:nvPr>
            <p:ph type="ctrTitle"/>
          </p:nvPr>
        </p:nvSpPr>
        <p:spPr>
          <a:xfrm>
            <a:off x="727950" y="1544150"/>
            <a:ext cx="7688100" cy="8739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4200"/>
              <a:buNone/>
            </a:pPr>
            <a:r>
              <a:rPr lang="en">
                <a:latin typeface="Josefin Sans"/>
                <a:ea typeface="Josefin Sans"/>
                <a:cs typeface="Josefin Sans"/>
                <a:sym typeface="Josefin Sans"/>
              </a:rPr>
              <a:t>Thank You!</a:t>
            </a:r>
            <a:endParaRPr>
              <a:latin typeface="Josefin Sans"/>
              <a:ea typeface="Josefin Sans"/>
              <a:cs typeface="Josefin Sans"/>
              <a:sym typeface="Josefin Sans"/>
            </a:endParaRPr>
          </a:p>
        </p:txBody>
      </p:sp>
      <p:sp>
        <p:nvSpPr>
          <p:cNvPr id="246" name="Google Shape;246;p14"/>
          <p:cNvSpPr txBox="1"/>
          <p:nvPr>
            <p:ph idx="1" type="subTitle"/>
          </p:nvPr>
        </p:nvSpPr>
        <p:spPr>
          <a:xfrm>
            <a:off x="729452" y="2571750"/>
            <a:ext cx="7688100" cy="541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1600"/>
              <a:buNone/>
            </a:pPr>
            <a:r>
              <a:rPr b="1" lang="en" sz="4200">
                <a:solidFill>
                  <a:schemeClr val="dk2"/>
                </a:solidFill>
                <a:latin typeface="Josefin Sans"/>
                <a:ea typeface="Josefin Sans"/>
                <a:cs typeface="Josefin Sans"/>
                <a:sym typeface="Josefin Sans"/>
              </a:rPr>
              <a:t>Any Questions?</a:t>
            </a:r>
            <a:endParaRPr b="1" sz="4200">
              <a:solidFill>
                <a:schemeClr val="dk2"/>
              </a:solidFill>
              <a:latin typeface="Josefin Sans"/>
              <a:ea typeface="Josefin Sans"/>
              <a:cs typeface="Josefin Sans"/>
              <a:sym typeface="Josefin Sans"/>
            </a:endParaRPr>
          </a:p>
        </p:txBody>
      </p:sp>
    </p:spTree>
  </p:cSld>
  <p:clrMapOvr>
    <a:masterClrMapping/>
  </p:clrMapOvr>
  <p:transition spd="slow">
    <p:push/>
  </p:transition>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2"/>
          <p:cNvSpPr txBox="1"/>
          <p:nvPr>
            <p:ph type="title"/>
          </p:nvPr>
        </p:nvSpPr>
        <p:spPr>
          <a:xfrm>
            <a:off x="0" y="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latin typeface="Josefin Sans"/>
                <a:ea typeface="Josefin Sans"/>
                <a:cs typeface="Josefin Sans"/>
                <a:sym typeface="Josefin Sans"/>
              </a:rPr>
              <a:t>Project Description</a:t>
            </a:r>
            <a:endParaRPr>
              <a:latin typeface="Josefin Sans"/>
              <a:ea typeface="Josefin Sans"/>
              <a:cs typeface="Josefin Sans"/>
              <a:sym typeface="Josefin Sans"/>
            </a:endParaRPr>
          </a:p>
        </p:txBody>
      </p:sp>
      <p:sp>
        <p:nvSpPr>
          <p:cNvPr id="93" name="Google Shape;93;p2"/>
          <p:cNvSpPr txBox="1"/>
          <p:nvPr>
            <p:ph idx="1" type="body"/>
          </p:nvPr>
        </p:nvSpPr>
        <p:spPr>
          <a:xfrm>
            <a:off x="727650" y="1795869"/>
            <a:ext cx="7688700" cy="29226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1300"/>
              <a:buNone/>
            </a:pPr>
            <a:r>
              <a:t/>
            </a:r>
            <a:endParaRPr sz="1400">
              <a:solidFill>
                <a:srgbClr val="000000"/>
              </a:solidFill>
              <a:latin typeface="Josefin Sans"/>
              <a:ea typeface="Josefin Sans"/>
              <a:cs typeface="Josefin Sans"/>
              <a:sym typeface="Josefin Sans"/>
            </a:endParaRPr>
          </a:p>
          <a:p>
            <a:pPr indent="0" lvl="0" marL="0" rtl="0" algn="l">
              <a:lnSpc>
                <a:spcPct val="115000"/>
              </a:lnSpc>
              <a:spcBef>
                <a:spcPts val="0"/>
              </a:spcBef>
              <a:spcAft>
                <a:spcPts val="0"/>
              </a:spcAft>
              <a:buSzPts val="1300"/>
              <a:buNone/>
            </a:pPr>
            <a:r>
              <a:rPr lang="en" sz="1400">
                <a:solidFill>
                  <a:srgbClr val="000000"/>
                </a:solidFill>
                <a:latin typeface="Josefin Sans"/>
                <a:ea typeface="Josefin Sans"/>
                <a:cs typeface="Josefin Sans"/>
                <a:sym typeface="Josefin Sans"/>
              </a:rPr>
              <a:t>This project demonstrates Visual Inertial Odometry (VIO) techniques for state estimation that aids robot navigation using visual tracking support from camera inputs and an inertial measurement unit (IMU), in addition, to performing Visual Simultaneous Localization and Mapping (vSLAM) with OpenVINS as the main algorithm. </a:t>
            </a:r>
            <a:endParaRPr sz="1600">
              <a:latin typeface="Josefin Sans"/>
              <a:ea typeface="Josefin Sans"/>
              <a:cs typeface="Josefin Sans"/>
              <a:sym typeface="Josefin Sans"/>
            </a:endParaRPr>
          </a:p>
        </p:txBody>
      </p:sp>
    </p:spTree>
  </p:cSld>
  <p:clrMapOvr>
    <a:masterClrMapping/>
  </p:clrMapOvr>
  <p:transition spd="slow">
    <p:push/>
  </p:transition>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3"/>
          <p:cNvSpPr txBox="1"/>
          <p:nvPr>
            <p:ph type="title"/>
          </p:nvPr>
        </p:nvSpPr>
        <p:spPr>
          <a:xfrm>
            <a:off x="-4375" y="0"/>
            <a:ext cx="4434900" cy="6714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600"/>
              <a:buNone/>
            </a:pPr>
            <a:r>
              <a:rPr lang="en" sz="2300"/>
              <a:t>Visual-Inertial Odometry (VIO)</a:t>
            </a:r>
            <a:endParaRPr sz="2300"/>
          </a:p>
        </p:txBody>
      </p:sp>
      <p:sp>
        <p:nvSpPr>
          <p:cNvPr id="99" name="Google Shape;99;p3"/>
          <p:cNvSpPr txBox="1"/>
          <p:nvPr>
            <p:ph idx="2" type="body"/>
          </p:nvPr>
        </p:nvSpPr>
        <p:spPr>
          <a:xfrm>
            <a:off x="4983775" y="679650"/>
            <a:ext cx="3374400" cy="3784200"/>
          </a:xfrm>
          <a:prstGeom prst="rect">
            <a:avLst/>
          </a:prstGeom>
          <a:noFill/>
          <a:ln>
            <a:noFill/>
          </a:ln>
        </p:spPr>
        <p:txBody>
          <a:bodyPr anchorCtr="0" anchor="t" bIns="91425" lIns="91425" spcFirstLastPara="1" rIns="91425" wrap="square" tIns="91425">
            <a:noAutofit/>
          </a:bodyPr>
          <a:lstStyle/>
          <a:p>
            <a:pPr indent="0" lvl="0" marL="0" rtl="0" algn="l">
              <a:lnSpc>
                <a:spcPct val="200000"/>
              </a:lnSpc>
              <a:spcBef>
                <a:spcPts val="0"/>
              </a:spcBef>
              <a:spcAft>
                <a:spcPts val="0"/>
              </a:spcAft>
              <a:buSzPts val="1300"/>
              <a:buNone/>
            </a:pPr>
            <a:r>
              <a:rPr lang="en" sz="1400">
                <a:solidFill>
                  <a:schemeClr val="dk2"/>
                </a:solidFill>
                <a:latin typeface="Josefin Sans"/>
                <a:ea typeface="Josefin Sans"/>
                <a:cs typeface="Josefin Sans"/>
                <a:sym typeface="Josefin Sans"/>
              </a:rPr>
              <a:t>It is the process of estimating position and orientation (pose) as well as  velocity of an agent with the aid  of one or more camera and one or more IMU.  It estimates the state of the sensor suite using the camera and IMU measurements and incorporates the use of vSLAM (localization and mapping).  </a:t>
            </a:r>
            <a:endParaRPr sz="1400">
              <a:solidFill>
                <a:schemeClr val="dk2"/>
              </a:solidFill>
              <a:latin typeface="Josefin Sans"/>
              <a:ea typeface="Josefin Sans"/>
              <a:cs typeface="Josefin Sans"/>
              <a:sym typeface="Josefin Sans"/>
            </a:endParaRPr>
          </a:p>
        </p:txBody>
      </p:sp>
      <p:pic>
        <p:nvPicPr>
          <p:cNvPr id="100" name="Google Shape;100;p3"/>
          <p:cNvPicPr preferRelativeResize="0"/>
          <p:nvPr/>
        </p:nvPicPr>
        <p:blipFill rotWithShape="1">
          <a:blip r:embed="rId3">
            <a:alphaModFix/>
          </a:blip>
          <a:srcRect b="0" l="4866" r="7128" t="10241"/>
          <a:stretch/>
        </p:blipFill>
        <p:spPr>
          <a:xfrm>
            <a:off x="272263" y="1603250"/>
            <a:ext cx="4158176" cy="2524250"/>
          </a:xfrm>
          <a:prstGeom prst="rect">
            <a:avLst/>
          </a:prstGeom>
          <a:noFill/>
          <a:ln>
            <a:noFill/>
          </a:ln>
        </p:spPr>
      </p:pic>
      <p:sp>
        <p:nvSpPr>
          <p:cNvPr id="101" name="Google Shape;101;p3"/>
          <p:cNvSpPr txBox="1"/>
          <p:nvPr/>
        </p:nvSpPr>
        <p:spPr>
          <a:xfrm>
            <a:off x="859175" y="4127500"/>
            <a:ext cx="33744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Josefin Sans"/>
                <a:ea typeface="Josefin Sans"/>
                <a:cs typeface="Josefin Sans"/>
                <a:sym typeface="Josefin Sans"/>
              </a:rPr>
              <a:t>Figure: </a:t>
            </a:r>
            <a:r>
              <a:rPr b="0" i="0" lang="en" sz="1400" u="sng" cap="none" strike="noStrike">
                <a:solidFill>
                  <a:schemeClr val="hlink"/>
                </a:solidFill>
                <a:latin typeface="Josefin Sans"/>
                <a:ea typeface="Josefin Sans"/>
                <a:cs typeface="Josefin Sans"/>
                <a:sym typeface="Josefin Sans"/>
                <a:hlinkClick r:id="rId4"/>
              </a:rPr>
              <a:t>illustration of VIO configuration</a:t>
            </a:r>
            <a:r>
              <a:rPr b="0" i="0" lang="en" sz="1400" u="none" cap="none" strike="noStrike">
                <a:solidFill>
                  <a:srgbClr val="000000"/>
                </a:solidFill>
                <a:latin typeface="Josefin Sans"/>
                <a:ea typeface="Josefin Sans"/>
                <a:cs typeface="Josefin Sans"/>
                <a:sym typeface="Josefin Sans"/>
              </a:rPr>
              <a:t> </a:t>
            </a:r>
            <a:endParaRPr b="0" i="0" sz="1400" u="none" cap="none" strike="noStrike">
              <a:solidFill>
                <a:srgbClr val="000000"/>
              </a:solidFill>
              <a:latin typeface="Josefin Sans"/>
              <a:ea typeface="Josefin Sans"/>
              <a:cs typeface="Josefin Sans"/>
              <a:sym typeface="Josefin Sans"/>
            </a:endParaRPr>
          </a:p>
        </p:txBody>
      </p:sp>
    </p:spTree>
  </p:cSld>
  <p:clrMapOvr>
    <a:masterClrMapping/>
  </p:clrMapOvr>
  <p:transition spd="slow">
    <p:push/>
  </p:transition>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4"/>
          <p:cNvSpPr txBox="1"/>
          <p:nvPr>
            <p:ph type="title"/>
          </p:nvPr>
        </p:nvSpPr>
        <p:spPr>
          <a:xfrm>
            <a:off x="0" y="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latin typeface="Josefin Sans"/>
                <a:ea typeface="Josefin Sans"/>
                <a:cs typeface="Josefin Sans"/>
                <a:sym typeface="Josefin Sans"/>
              </a:rPr>
              <a:t>OpenVINS</a:t>
            </a:r>
            <a:endParaRPr>
              <a:latin typeface="Josefin Sans"/>
              <a:ea typeface="Josefin Sans"/>
              <a:cs typeface="Josefin Sans"/>
              <a:sym typeface="Josefin Sans"/>
            </a:endParaRPr>
          </a:p>
        </p:txBody>
      </p:sp>
      <p:sp>
        <p:nvSpPr>
          <p:cNvPr id="107" name="Google Shape;107;p4"/>
          <p:cNvSpPr txBox="1"/>
          <p:nvPr>
            <p:ph idx="1" type="body"/>
          </p:nvPr>
        </p:nvSpPr>
        <p:spPr>
          <a:xfrm>
            <a:off x="414925" y="1853850"/>
            <a:ext cx="6476700" cy="2481000"/>
          </a:xfrm>
          <a:prstGeom prst="rect">
            <a:avLst/>
          </a:prstGeom>
          <a:noFill/>
          <a:ln>
            <a:noFill/>
          </a:ln>
        </p:spPr>
        <p:txBody>
          <a:bodyPr anchorCtr="0" anchor="t" bIns="91425" lIns="91425" spcFirstLastPara="1" rIns="91425" wrap="square" tIns="91425">
            <a:normAutofit/>
          </a:bodyPr>
          <a:lstStyle/>
          <a:p>
            <a:pPr indent="0" lvl="0" marL="0" rtl="0" algn="l">
              <a:lnSpc>
                <a:spcPct val="150000"/>
              </a:lnSpc>
              <a:spcBef>
                <a:spcPts val="0"/>
              </a:spcBef>
              <a:spcAft>
                <a:spcPts val="1200"/>
              </a:spcAft>
              <a:buSzPts val="1300"/>
              <a:buNone/>
            </a:pPr>
            <a:r>
              <a:rPr lang="en" sz="1400">
                <a:solidFill>
                  <a:srgbClr val="000000"/>
                </a:solidFill>
                <a:latin typeface="Josefin Sans"/>
                <a:ea typeface="Josefin Sans"/>
                <a:cs typeface="Josefin Sans"/>
                <a:sym typeface="Josefin Sans"/>
              </a:rPr>
              <a:t>OpenVINS fuses inertial information with sparse visual feature tracks through the use of a Multi-State Constraint Kalman Filter (MSCKF), an Extended Kalman Filter, sliding window formulation allowing 3D features to update the state estimate without directly estimating the feature states in the filter. After launching the subscriber node and playing the bag file, the system publishes features and a state estimation. </a:t>
            </a:r>
            <a:endParaRPr sz="1400">
              <a:solidFill>
                <a:srgbClr val="000000"/>
              </a:solidFill>
              <a:latin typeface="Josefin Sans"/>
              <a:ea typeface="Josefin Sans"/>
              <a:cs typeface="Josefin Sans"/>
              <a:sym typeface="Josefin Sans"/>
            </a:endParaRPr>
          </a:p>
        </p:txBody>
      </p:sp>
      <p:pic>
        <p:nvPicPr>
          <p:cNvPr id="108" name="Google Shape;108;p4"/>
          <p:cNvPicPr preferRelativeResize="0"/>
          <p:nvPr/>
        </p:nvPicPr>
        <p:blipFill rotWithShape="1">
          <a:blip r:embed="rId3">
            <a:alphaModFix/>
          </a:blip>
          <a:srcRect b="0" l="0" r="0" t="0"/>
          <a:stretch/>
        </p:blipFill>
        <p:spPr>
          <a:xfrm>
            <a:off x="6891625" y="601475"/>
            <a:ext cx="1900225" cy="4256601"/>
          </a:xfrm>
          <a:prstGeom prst="rect">
            <a:avLst/>
          </a:prstGeom>
          <a:noFill/>
          <a:ln>
            <a:noFill/>
          </a:ln>
        </p:spPr>
      </p:pic>
    </p:spTree>
  </p:cSld>
  <p:clrMapOvr>
    <a:masterClrMapping/>
  </p:clrMapOvr>
  <p:transition spd="slow">
    <p:push/>
  </p:transition>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5"/>
          <p:cNvSpPr txBox="1"/>
          <p:nvPr>
            <p:ph type="title"/>
          </p:nvPr>
        </p:nvSpPr>
        <p:spPr>
          <a:xfrm>
            <a:off x="0" y="0"/>
            <a:ext cx="7688700" cy="535200"/>
          </a:xfrm>
          <a:prstGeom prst="rect">
            <a:avLst/>
          </a:prstGeom>
          <a:noFill/>
          <a:ln>
            <a:noFill/>
          </a:ln>
        </p:spPr>
        <p:txBody>
          <a:bodyPr anchorCtr="0" anchor="t" bIns="91425" lIns="91425" spcFirstLastPara="1" rIns="91425" wrap="square" tIns="91425">
            <a:normAutofit/>
          </a:bodyPr>
          <a:lstStyle/>
          <a:p>
            <a:pPr indent="0" lvl="0" marL="0" rtl="0" algn="l">
              <a:lnSpc>
                <a:spcPct val="100000"/>
              </a:lnSpc>
              <a:spcBef>
                <a:spcPts val="0"/>
              </a:spcBef>
              <a:spcAft>
                <a:spcPts val="0"/>
              </a:spcAft>
              <a:buSzPts val="2600"/>
              <a:buNone/>
            </a:pPr>
            <a:r>
              <a:rPr lang="en" sz="2300">
                <a:solidFill>
                  <a:srgbClr val="000000"/>
                </a:solidFill>
                <a:latin typeface="Josefin Sans"/>
                <a:ea typeface="Josefin Sans"/>
                <a:cs typeface="Josefin Sans"/>
                <a:sym typeface="Josefin Sans"/>
              </a:rPr>
              <a:t>Visual-Inertial Simulator</a:t>
            </a:r>
            <a:endParaRPr sz="2300">
              <a:latin typeface="Josefin Sans"/>
              <a:ea typeface="Josefin Sans"/>
              <a:cs typeface="Josefin Sans"/>
              <a:sym typeface="Josefin Sans"/>
            </a:endParaRPr>
          </a:p>
        </p:txBody>
      </p:sp>
      <p:sp>
        <p:nvSpPr>
          <p:cNvPr id="114" name="Google Shape;114;p5"/>
          <p:cNvSpPr/>
          <p:nvPr/>
        </p:nvSpPr>
        <p:spPr>
          <a:xfrm>
            <a:off x="3083775" y="2218200"/>
            <a:ext cx="2172000" cy="1463100"/>
          </a:xfrm>
          <a:prstGeom prst="rect">
            <a:avLst/>
          </a:prstGeom>
          <a:solidFill>
            <a:srgbClr val="FFFFFF"/>
          </a:solidFill>
          <a:ln cap="flat" cmpd="sng" w="12700">
            <a:solidFill>
              <a:srgbClr val="70AD47"/>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rgbClr val="000000"/>
                </a:solidFill>
                <a:latin typeface="Josefin Sans"/>
                <a:ea typeface="Josefin Sans"/>
                <a:cs typeface="Josefin Sans"/>
                <a:sym typeface="Josefin Sans"/>
              </a:rPr>
              <a:t>VISUAL-INERTIAL SIMULATOR</a:t>
            </a:r>
            <a:endParaRPr b="0" i="0" sz="1400" u="none" cap="none" strike="noStrike">
              <a:solidFill>
                <a:srgbClr val="000000"/>
              </a:solidFill>
              <a:latin typeface="Josefin Sans"/>
              <a:ea typeface="Josefin Sans"/>
              <a:cs typeface="Josefin Sans"/>
              <a:sym typeface="Josefin Sans"/>
            </a:endParaRPr>
          </a:p>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rgbClr val="000000"/>
                </a:solidFill>
                <a:latin typeface="Josefin Sans"/>
                <a:ea typeface="Josefin Sans"/>
                <a:cs typeface="Josefin Sans"/>
                <a:sym typeface="Josefin Sans"/>
              </a:rPr>
              <a:t>(B-spline)</a:t>
            </a:r>
            <a:endParaRPr b="0" i="0" sz="1400" u="none" cap="none" strike="noStrike">
              <a:solidFill>
                <a:srgbClr val="000000"/>
              </a:solidFill>
              <a:latin typeface="Josefin Sans"/>
              <a:ea typeface="Josefin Sans"/>
              <a:cs typeface="Josefin Sans"/>
              <a:sym typeface="Josefin Sans"/>
            </a:endParaRPr>
          </a:p>
        </p:txBody>
      </p:sp>
      <p:sp>
        <p:nvSpPr>
          <p:cNvPr id="115" name="Google Shape;115;p5"/>
          <p:cNvSpPr/>
          <p:nvPr/>
        </p:nvSpPr>
        <p:spPr>
          <a:xfrm>
            <a:off x="883950" y="2669094"/>
            <a:ext cx="1672200" cy="561300"/>
          </a:xfrm>
          <a:prstGeom prst="rect">
            <a:avLst/>
          </a:prstGeom>
          <a:solidFill>
            <a:srgbClr val="FFFFFF"/>
          </a:solidFill>
          <a:ln cap="flat" cmpd="sng" w="12700">
            <a:solidFill>
              <a:srgbClr val="70AD47"/>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rgbClr val="000000"/>
                </a:solidFill>
                <a:latin typeface="Josefin Sans"/>
                <a:ea typeface="Josefin Sans"/>
                <a:cs typeface="Josefin Sans"/>
                <a:sym typeface="Josefin Sans"/>
              </a:rPr>
              <a:t>Pose Trajectory</a:t>
            </a:r>
            <a:endParaRPr b="0" i="0" sz="1400" u="none" cap="none" strike="noStrike">
              <a:solidFill>
                <a:srgbClr val="000000"/>
              </a:solidFill>
              <a:latin typeface="Josefin Sans"/>
              <a:ea typeface="Josefin Sans"/>
              <a:cs typeface="Josefin Sans"/>
              <a:sym typeface="Josefin Sans"/>
            </a:endParaRPr>
          </a:p>
        </p:txBody>
      </p:sp>
      <p:sp>
        <p:nvSpPr>
          <p:cNvPr id="116" name="Google Shape;116;p5"/>
          <p:cNvSpPr/>
          <p:nvPr/>
        </p:nvSpPr>
        <p:spPr>
          <a:xfrm>
            <a:off x="6130875" y="1610400"/>
            <a:ext cx="1757400" cy="561300"/>
          </a:xfrm>
          <a:prstGeom prst="rect">
            <a:avLst/>
          </a:prstGeom>
          <a:solidFill>
            <a:srgbClr val="FFFFFF"/>
          </a:solidFill>
          <a:ln cap="flat" cmpd="sng" w="12700">
            <a:solidFill>
              <a:srgbClr val="70AD47"/>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rgbClr val="000000"/>
                </a:solidFill>
                <a:latin typeface="Josefin Sans"/>
                <a:ea typeface="Josefin Sans"/>
                <a:cs typeface="Josefin Sans"/>
                <a:sym typeface="Josefin Sans"/>
              </a:rPr>
              <a:t>Inertial Measurements</a:t>
            </a:r>
            <a:r>
              <a:rPr b="0" i="0" lang="en" sz="1800" u="none" cap="none" strike="noStrike">
                <a:solidFill>
                  <a:srgbClr val="000000"/>
                </a:solidFill>
                <a:latin typeface="Calibri"/>
                <a:ea typeface="Calibri"/>
                <a:cs typeface="Calibri"/>
                <a:sym typeface="Calibri"/>
              </a:rPr>
              <a:t> </a:t>
            </a:r>
            <a:endParaRPr b="0" i="0" sz="1800" u="none" cap="none" strike="noStrike">
              <a:solidFill>
                <a:srgbClr val="000000"/>
              </a:solidFill>
              <a:latin typeface="Calibri"/>
              <a:ea typeface="Calibri"/>
              <a:cs typeface="Calibri"/>
              <a:sym typeface="Calibri"/>
            </a:endParaRPr>
          </a:p>
        </p:txBody>
      </p:sp>
      <p:cxnSp>
        <p:nvCxnSpPr>
          <p:cNvPr id="117" name="Google Shape;117;p5"/>
          <p:cNvCxnSpPr>
            <a:stCxn id="115" idx="3"/>
            <a:endCxn id="114" idx="1"/>
          </p:cNvCxnSpPr>
          <p:nvPr/>
        </p:nvCxnSpPr>
        <p:spPr>
          <a:xfrm>
            <a:off x="2556150" y="2949744"/>
            <a:ext cx="527700" cy="0"/>
          </a:xfrm>
          <a:prstGeom prst="straightConnector1">
            <a:avLst/>
          </a:prstGeom>
          <a:noFill/>
          <a:ln cap="flat" cmpd="sng" w="9525">
            <a:solidFill>
              <a:srgbClr val="4472C4"/>
            </a:solidFill>
            <a:prstDash val="solid"/>
            <a:miter lim="800000"/>
            <a:headEnd len="sm" w="sm" type="none"/>
            <a:tailEnd len="med" w="med" type="triangle"/>
          </a:ln>
        </p:spPr>
      </p:cxnSp>
      <p:sp>
        <p:nvSpPr>
          <p:cNvPr id="118" name="Google Shape;118;p5"/>
          <p:cNvSpPr/>
          <p:nvPr/>
        </p:nvSpPr>
        <p:spPr>
          <a:xfrm>
            <a:off x="6130885" y="3681293"/>
            <a:ext cx="1757400" cy="614400"/>
          </a:xfrm>
          <a:prstGeom prst="rect">
            <a:avLst/>
          </a:prstGeom>
          <a:solidFill>
            <a:srgbClr val="FFFFFF"/>
          </a:solidFill>
          <a:ln cap="flat" cmpd="sng" w="12700">
            <a:solidFill>
              <a:srgbClr val="70AD47"/>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rgbClr val="000000"/>
                </a:solidFill>
                <a:latin typeface="Josefin Sans"/>
                <a:ea typeface="Josefin Sans"/>
                <a:cs typeface="Josefin Sans"/>
                <a:sym typeface="Josefin Sans"/>
              </a:rPr>
              <a:t>Pose Informatio</a:t>
            </a:r>
            <a:r>
              <a:rPr b="0" i="0" lang="en" sz="1800" u="none" cap="none" strike="noStrike">
                <a:solidFill>
                  <a:srgbClr val="000000"/>
                </a:solidFill>
                <a:latin typeface="Calibri"/>
                <a:ea typeface="Calibri"/>
                <a:cs typeface="Calibri"/>
                <a:sym typeface="Calibri"/>
              </a:rPr>
              <a:t>n</a:t>
            </a:r>
            <a:endParaRPr b="0" i="0" sz="1800" u="none" cap="none" strike="noStrike">
              <a:solidFill>
                <a:srgbClr val="000000"/>
              </a:solidFill>
              <a:latin typeface="Calibri"/>
              <a:ea typeface="Calibri"/>
              <a:cs typeface="Calibri"/>
              <a:sym typeface="Calibri"/>
            </a:endParaRPr>
          </a:p>
        </p:txBody>
      </p:sp>
      <p:cxnSp>
        <p:nvCxnSpPr>
          <p:cNvPr id="119" name="Google Shape;119;p5"/>
          <p:cNvCxnSpPr>
            <a:stCxn id="114" idx="3"/>
            <a:endCxn id="116" idx="1"/>
          </p:cNvCxnSpPr>
          <p:nvPr/>
        </p:nvCxnSpPr>
        <p:spPr>
          <a:xfrm flipH="1" rot="10800000">
            <a:off x="5255775" y="1891050"/>
            <a:ext cx="875100" cy="1058700"/>
          </a:xfrm>
          <a:prstGeom prst="bentConnector3">
            <a:avLst>
              <a:gd fmla="val 50000" name="adj1"/>
            </a:avLst>
          </a:prstGeom>
          <a:noFill/>
          <a:ln cap="flat" cmpd="sng" w="9525">
            <a:solidFill>
              <a:srgbClr val="4472C4"/>
            </a:solidFill>
            <a:prstDash val="solid"/>
            <a:miter lim="800000"/>
            <a:headEnd len="sm" w="sm" type="none"/>
            <a:tailEnd len="med" w="med" type="triangle"/>
          </a:ln>
        </p:spPr>
      </p:cxnSp>
      <p:cxnSp>
        <p:nvCxnSpPr>
          <p:cNvPr id="120" name="Google Shape;120;p5"/>
          <p:cNvCxnSpPr>
            <a:stCxn id="114" idx="3"/>
            <a:endCxn id="118" idx="1"/>
          </p:cNvCxnSpPr>
          <p:nvPr/>
        </p:nvCxnSpPr>
        <p:spPr>
          <a:xfrm>
            <a:off x="5255775" y="2949750"/>
            <a:ext cx="875100" cy="1038600"/>
          </a:xfrm>
          <a:prstGeom prst="bentConnector3">
            <a:avLst>
              <a:gd fmla="val 50001" name="adj1"/>
            </a:avLst>
          </a:prstGeom>
          <a:noFill/>
          <a:ln cap="flat" cmpd="sng" w="9525">
            <a:solidFill>
              <a:srgbClr val="4472C4"/>
            </a:solidFill>
            <a:prstDash val="solid"/>
            <a:miter lim="800000"/>
            <a:headEnd len="sm" w="sm" type="none"/>
            <a:tailEnd len="med" w="med" type="triangle"/>
          </a:ln>
        </p:spPr>
      </p:cxnSp>
    </p:spTree>
  </p:cSld>
  <p:clrMapOvr>
    <a:masterClrMapping/>
  </p:clrMapOvr>
  <p:transition spd="slow">
    <p:push/>
  </p:transition>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6"/>
          <p:cNvSpPr txBox="1"/>
          <p:nvPr>
            <p:ph type="title"/>
          </p:nvPr>
        </p:nvSpPr>
        <p:spPr>
          <a:xfrm>
            <a:off x="0" y="0"/>
            <a:ext cx="7688700" cy="5352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600"/>
              <a:buNone/>
            </a:pPr>
            <a:r>
              <a:rPr lang="en" sz="2300">
                <a:solidFill>
                  <a:srgbClr val="000000"/>
                </a:solidFill>
                <a:latin typeface="Josefin Sans"/>
                <a:ea typeface="Josefin Sans"/>
                <a:cs typeface="Josefin Sans"/>
                <a:sym typeface="Josefin Sans"/>
              </a:rPr>
              <a:t>Tracking (TrackKLT)</a:t>
            </a:r>
            <a:endParaRPr sz="2300">
              <a:latin typeface="Josefin Sans"/>
              <a:ea typeface="Josefin Sans"/>
              <a:cs typeface="Josefin Sans"/>
              <a:sym typeface="Josefin Sans"/>
            </a:endParaRPr>
          </a:p>
        </p:txBody>
      </p:sp>
      <p:pic>
        <p:nvPicPr>
          <p:cNvPr id="126" name="Google Shape;126;p6"/>
          <p:cNvPicPr preferRelativeResize="0"/>
          <p:nvPr/>
        </p:nvPicPr>
        <p:blipFill rotWithShape="1">
          <a:blip r:embed="rId3">
            <a:alphaModFix/>
          </a:blip>
          <a:srcRect b="0" l="0" r="0" t="0"/>
          <a:stretch/>
        </p:blipFill>
        <p:spPr>
          <a:xfrm>
            <a:off x="2032550" y="1817875"/>
            <a:ext cx="3025225" cy="1255225"/>
          </a:xfrm>
          <a:prstGeom prst="rect">
            <a:avLst/>
          </a:prstGeom>
          <a:noFill/>
          <a:ln>
            <a:noFill/>
          </a:ln>
        </p:spPr>
      </p:pic>
      <p:sp>
        <p:nvSpPr>
          <p:cNvPr id="127" name="Google Shape;127;p6"/>
          <p:cNvSpPr txBox="1"/>
          <p:nvPr/>
        </p:nvSpPr>
        <p:spPr>
          <a:xfrm>
            <a:off x="826625" y="1364813"/>
            <a:ext cx="5174100" cy="400200"/>
          </a:xfrm>
          <a:prstGeom prst="rect">
            <a:avLst/>
          </a:prstGeom>
          <a:noFill/>
          <a:ln>
            <a:noFill/>
          </a:ln>
        </p:spPr>
        <p:txBody>
          <a:bodyPr anchorCtr="0" anchor="t" bIns="91425" lIns="91425" spcFirstLastPara="1" rIns="91425" wrap="square" tIns="91425">
            <a:spAutoFit/>
          </a:bodyPr>
          <a:lstStyle/>
          <a:p>
            <a:pPr indent="-317500" lvl="0" marL="457200" marR="0" rtl="0" algn="l">
              <a:lnSpc>
                <a:spcPct val="100000"/>
              </a:lnSpc>
              <a:spcBef>
                <a:spcPts val="0"/>
              </a:spcBef>
              <a:spcAft>
                <a:spcPts val="0"/>
              </a:spcAft>
              <a:buClr>
                <a:srgbClr val="000000"/>
              </a:buClr>
              <a:buSzPts val="1400"/>
              <a:buFont typeface="Josefin Sans"/>
              <a:buChar char="●"/>
            </a:pPr>
            <a:r>
              <a:rPr b="0" i="0" lang="en" sz="1400" u="none" cap="none" strike="noStrike">
                <a:solidFill>
                  <a:srgbClr val="000000"/>
                </a:solidFill>
                <a:latin typeface="Josefin Sans"/>
                <a:ea typeface="Josefin Sans"/>
                <a:cs typeface="Josefin Sans"/>
                <a:sym typeface="Josefin Sans"/>
              </a:rPr>
              <a:t>I(x,y,t) is the illuminance at pixel (x,y) at time t.</a:t>
            </a:r>
            <a:endParaRPr b="0" i="0" sz="1400" u="none" cap="none" strike="noStrike">
              <a:solidFill>
                <a:srgbClr val="000000"/>
              </a:solidFill>
              <a:latin typeface="Josefin Sans"/>
              <a:ea typeface="Josefin Sans"/>
              <a:cs typeface="Josefin Sans"/>
              <a:sym typeface="Josefin Sans"/>
            </a:endParaRPr>
          </a:p>
        </p:txBody>
      </p:sp>
      <p:sp>
        <p:nvSpPr>
          <p:cNvPr id="128" name="Google Shape;128;p6"/>
          <p:cNvSpPr/>
          <p:nvPr/>
        </p:nvSpPr>
        <p:spPr>
          <a:xfrm>
            <a:off x="826625" y="3134594"/>
            <a:ext cx="1672200" cy="561300"/>
          </a:xfrm>
          <a:prstGeom prst="rect">
            <a:avLst/>
          </a:prstGeom>
          <a:solidFill>
            <a:srgbClr val="FFFFFF"/>
          </a:solidFill>
          <a:ln cap="flat" cmpd="sng" w="12700">
            <a:solidFill>
              <a:srgbClr val="70AD47"/>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rgbClr val="000000"/>
                </a:solidFill>
                <a:latin typeface="Josefin Sans"/>
                <a:ea typeface="Josefin Sans"/>
                <a:cs typeface="Josefin Sans"/>
                <a:sym typeface="Josefin Sans"/>
              </a:rPr>
              <a:t>First Image Frame</a:t>
            </a:r>
            <a:endParaRPr b="0" i="0" sz="1400" u="none" cap="none" strike="noStrike">
              <a:solidFill>
                <a:srgbClr val="000000"/>
              </a:solidFill>
              <a:latin typeface="Josefin Sans"/>
              <a:ea typeface="Josefin Sans"/>
              <a:cs typeface="Josefin Sans"/>
              <a:sym typeface="Josefin Sans"/>
            </a:endParaRPr>
          </a:p>
        </p:txBody>
      </p:sp>
      <p:sp>
        <p:nvSpPr>
          <p:cNvPr id="129" name="Google Shape;129;p6"/>
          <p:cNvSpPr/>
          <p:nvPr/>
        </p:nvSpPr>
        <p:spPr>
          <a:xfrm>
            <a:off x="826625" y="3980969"/>
            <a:ext cx="1672200" cy="561300"/>
          </a:xfrm>
          <a:prstGeom prst="rect">
            <a:avLst/>
          </a:prstGeom>
          <a:solidFill>
            <a:srgbClr val="FFFFFF"/>
          </a:solidFill>
          <a:ln cap="flat" cmpd="sng" w="12700">
            <a:solidFill>
              <a:srgbClr val="70AD47"/>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rgbClr val="000000"/>
                </a:solidFill>
                <a:latin typeface="Josefin Sans"/>
                <a:ea typeface="Josefin Sans"/>
                <a:cs typeface="Josefin Sans"/>
                <a:sym typeface="Josefin Sans"/>
              </a:rPr>
              <a:t>Second Image Frame</a:t>
            </a:r>
            <a:endParaRPr b="0" i="0" sz="1400" u="none" cap="none" strike="noStrike">
              <a:solidFill>
                <a:srgbClr val="000000"/>
              </a:solidFill>
              <a:latin typeface="Josefin Sans"/>
              <a:ea typeface="Josefin Sans"/>
              <a:cs typeface="Josefin Sans"/>
              <a:sym typeface="Josefin Sans"/>
            </a:endParaRPr>
          </a:p>
        </p:txBody>
      </p:sp>
      <p:sp>
        <p:nvSpPr>
          <p:cNvPr id="130" name="Google Shape;130;p6"/>
          <p:cNvSpPr/>
          <p:nvPr/>
        </p:nvSpPr>
        <p:spPr>
          <a:xfrm>
            <a:off x="2899800" y="3134600"/>
            <a:ext cx="2080500" cy="561300"/>
          </a:xfrm>
          <a:prstGeom prst="rect">
            <a:avLst/>
          </a:prstGeom>
          <a:solidFill>
            <a:srgbClr val="FFFFFF"/>
          </a:solidFill>
          <a:ln cap="flat" cmpd="sng" w="12700">
            <a:solidFill>
              <a:srgbClr val="70AD47"/>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rgbClr val="000000"/>
                </a:solidFill>
                <a:latin typeface="Josefin Sans"/>
                <a:ea typeface="Josefin Sans"/>
                <a:cs typeface="Josefin Sans"/>
                <a:sym typeface="Josefin Sans"/>
              </a:rPr>
              <a:t>Extract and save Feature Points</a:t>
            </a:r>
            <a:endParaRPr b="0" i="0" sz="1400" u="none" cap="none" strike="noStrike">
              <a:solidFill>
                <a:srgbClr val="000000"/>
              </a:solidFill>
              <a:latin typeface="Josefin Sans"/>
              <a:ea typeface="Josefin Sans"/>
              <a:cs typeface="Josefin Sans"/>
              <a:sym typeface="Josefin Sans"/>
            </a:endParaRPr>
          </a:p>
        </p:txBody>
      </p:sp>
      <p:sp>
        <p:nvSpPr>
          <p:cNvPr id="131" name="Google Shape;131;p6"/>
          <p:cNvSpPr/>
          <p:nvPr/>
        </p:nvSpPr>
        <p:spPr>
          <a:xfrm>
            <a:off x="2899800" y="3980975"/>
            <a:ext cx="2080500" cy="561300"/>
          </a:xfrm>
          <a:prstGeom prst="rect">
            <a:avLst/>
          </a:prstGeom>
          <a:solidFill>
            <a:srgbClr val="FFFFFF"/>
          </a:solidFill>
          <a:ln cap="flat" cmpd="sng" w="12700">
            <a:solidFill>
              <a:srgbClr val="70AD47"/>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rgbClr val="000000"/>
                </a:solidFill>
                <a:latin typeface="Josefin Sans"/>
                <a:ea typeface="Josefin Sans"/>
                <a:cs typeface="Josefin Sans"/>
                <a:sym typeface="Josefin Sans"/>
              </a:rPr>
              <a:t>Extract </a:t>
            </a:r>
            <a:endParaRPr b="0" i="0" sz="1800" u="none" cap="none" strike="noStrike">
              <a:solidFill>
                <a:srgbClr val="000000"/>
              </a:solidFill>
              <a:latin typeface="Josefin Sans"/>
              <a:ea typeface="Josefin Sans"/>
              <a:cs typeface="Josefin Sans"/>
              <a:sym typeface="Josefin Sans"/>
            </a:endParaRPr>
          </a:p>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rgbClr val="000000"/>
                </a:solidFill>
                <a:latin typeface="Josefin Sans"/>
                <a:ea typeface="Josefin Sans"/>
                <a:cs typeface="Josefin Sans"/>
                <a:sym typeface="Josefin Sans"/>
              </a:rPr>
              <a:t>Feature Points</a:t>
            </a:r>
            <a:endParaRPr b="0" i="0" sz="1400" u="none" cap="none" strike="noStrike">
              <a:solidFill>
                <a:srgbClr val="000000"/>
              </a:solidFill>
              <a:latin typeface="Josefin Sans"/>
              <a:ea typeface="Josefin Sans"/>
              <a:cs typeface="Josefin Sans"/>
              <a:sym typeface="Josefin Sans"/>
            </a:endParaRPr>
          </a:p>
        </p:txBody>
      </p:sp>
      <p:sp>
        <p:nvSpPr>
          <p:cNvPr id="132" name="Google Shape;132;p6"/>
          <p:cNvSpPr/>
          <p:nvPr/>
        </p:nvSpPr>
        <p:spPr>
          <a:xfrm>
            <a:off x="5225075" y="3524075"/>
            <a:ext cx="1601400" cy="561300"/>
          </a:xfrm>
          <a:prstGeom prst="rect">
            <a:avLst/>
          </a:prstGeom>
          <a:solidFill>
            <a:srgbClr val="FFFFFF"/>
          </a:solidFill>
          <a:ln cap="flat" cmpd="sng" w="12700">
            <a:solidFill>
              <a:srgbClr val="70AD47"/>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700"/>
              <a:buFont typeface="Arial"/>
              <a:buNone/>
            </a:pPr>
            <a:r>
              <a:rPr b="0" i="0" lang="en" sz="1700" u="none" cap="none" strike="noStrike">
                <a:solidFill>
                  <a:srgbClr val="000000"/>
                </a:solidFill>
                <a:latin typeface="Josefin Sans"/>
                <a:ea typeface="Josefin Sans"/>
                <a:cs typeface="Josefin Sans"/>
                <a:sym typeface="Josefin Sans"/>
              </a:rPr>
              <a:t>Delete Loss Feature Points</a:t>
            </a:r>
            <a:endParaRPr b="0" i="0" sz="1700" u="none" cap="none" strike="noStrike">
              <a:solidFill>
                <a:srgbClr val="000000"/>
              </a:solidFill>
              <a:latin typeface="Josefin Sans"/>
              <a:ea typeface="Josefin Sans"/>
              <a:cs typeface="Josefin Sans"/>
              <a:sym typeface="Josefin Sans"/>
            </a:endParaRPr>
          </a:p>
        </p:txBody>
      </p:sp>
      <p:sp>
        <p:nvSpPr>
          <p:cNvPr id="133" name="Google Shape;133;p6"/>
          <p:cNvSpPr/>
          <p:nvPr/>
        </p:nvSpPr>
        <p:spPr>
          <a:xfrm>
            <a:off x="7037175" y="3537125"/>
            <a:ext cx="1448400" cy="535200"/>
          </a:xfrm>
          <a:prstGeom prst="rect">
            <a:avLst/>
          </a:prstGeom>
          <a:solidFill>
            <a:srgbClr val="FFFFFF"/>
          </a:solidFill>
          <a:ln cap="flat" cmpd="sng" w="12700">
            <a:solidFill>
              <a:srgbClr val="70AD47"/>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rPr b="0" i="0" lang="en" sz="1800" u="none" cap="none" strike="noStrike">
                <a:solidFill>
                  <a:srgbClr val="000000"/>
                </a:solidFill>
                <a:latin typeface="Josefin Sans"/>
                <a:ea typeface="Josefin Sans"/>
                <a:cs typeface="Josefin Sans"/>
                <a:sym typeface="Josefin Sans"/>
              </a:rPr>
              <a:t>Replace</a:t>
            </a:r>
            <a:endParaRPr b="0" i="0" sz="1400" u="none" cap="none" strike="noStrike">
              <a:solidFill>
                <a:srgbClr val="000000"/>
              </a:solidFill>
              <a:latin typeface="Josefin Sans"/>
              <a:ea typeface="Josefin Sans"/>
              <a:cs typeface="Josefin Sans"/>
              <a:sym typeface="Josefin Sans"/>
            </a:endParaRPr>
          </a:p>
        </p:txBody>
      </p:sp>
      <p:cxnSp>
        <p:nvCxnSpPr>
          <p:cNvPr id="134" name="Google Shape;134;p6"/>
          <p:cNvCxnSpPr>
            <a:stCxn id="129" idx="3"/>
            <a:endCxn id="131" idx="1"/>
          </p:cNvCxnSpPr>
          <p:nvPr/>
        </p:nvCxnSpPr>
        <p:spPr>
          <a:xfrm>
            <a:off x="2498825" y="4261619"/>
            <a:ext cx="401100" cy="0"/>
          </a:xfrm>
          <a:prstGeom prst="straightConnector1">
            <a:avLst/>
          </a:prstGeom>
          <a:noFill/>
          <a:ln cap="flat" cmpd="sng" w="9525">
            <a:solidFill>
              <a:schemeClr val="dk2"/>
            </a:solidFill>
            <a:prstDash val="solid"/>
            <a:round/>
            <a:headEnd len="sm" w="sm" type="none"/>
            <a:tailEnd len="med" w="med" type="triangle"/>
          </a:ln>
        </p:spPr>
      </p:cxnSp>
      <p:cxnSp>
        <p:nvCxnSpPr>
          <p:cNvPr id="135" name="Google Shape;135;p6"/>
          <p:cNvCxnSpPr>
            <a:stCxn id="128" idx="3"/>
            <a:endCxn id="130" idx="1"/>
          </p:cNvCxnSpPr>
          <p:nvPr/>
        </p:nvCxnSpPr>
        <p:spPr>
          <a:xfrm>
            <a:off x="2498825" y="3415244"/>
            <a:ext cx="401100" cy="0"/>
          </a:xfrm>
          <a:prstGeom prst="straightConnector1">
            <a:avLst/>
          </a:prstGeom>
          <a:noFill/>
          <a:ln cap="flat" cmpd="sng" w="9525">
            <a:solidFill>
              <a:schemeClr val="dk2"/>
            </a:solidFill>
            <a:prstDash val="solid"/>
            <a:round/>
            <a:headEnd len="sm" w="sm" type="none"/>
            <a:tailEnd len="med" w="med" type="triangle"/>
          </a:ln>
        </p:spPr>
      </p:cxnSp>
      <p:cxnSp>
        <p:nvCxnSpPr>
          <p:cNvPr id="136" name="Google Shape;136;p6"/>
          <p:cNvCxnSpPr>
            <a:stCxn id="131" idx="0"/>
            <a:endCxn id="130" idx="2"/>
          </p:cNvCxnSpPr>
          <p:nvPr/>
        </p:nvCxnSpPr>
        <p:spPr>
          <a:xfrm rot="10800000">
            <a:off x="3940050" y="3695975"/>
            <a:ext cx="0" cy="285000"/>
          </a:xfrm>
          <a:prstGeom prst="straightConnector1">
            <a:avLst/>
          </a:prstGeom>
          <a:noFill/>
          <a:ln cap="flat" cmpd="sng" w="9525">
            <a:solidFill>
              <a:schemeClr val="dk2"/>
            </a:solidFill>
            <a:prstDash val="solid"/>
            <a:round/>
            <a:headEnd len="sm" w="sm" type="none"/>
            <a:tailEnd len="med" w="med" type="triangle"/>
          </a:ln>
        </p:spPr>
      </p:cxnSp>
      <p:sp>
        <p:nvSpPr>
          <p:cNvPr id="137" name="Google Shape;137;p6"/>
          <p:cNvSpPr txBox="1"/>
          <p:nvPr/>
        </p:nvSpPr>
        <p:spPr>
          <a:xfrm>
            <a:off x="4301700" y="3604625"/>
            <a:ext cx="6786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Josefin Sans"/>
                <a:ea typeface="Josefin Sans"/>
                <a:cs typeface="Josefin Sans"/>
                <a:sym typeface="Josefin Sans"/>
              </a:rPr>
              <a:t>Track</a:t>
            </a:r>
            <a:endParaRPr b="0" i="0" sz="1400" u="none" cap="none" strike="noStrike">
              <a:solidFill>
                <a:srgbClr val="000000"/>
              </a:solidFill>
              <a:latin typeface="Josefin Sans"/>
              <a:ea typeface="Josefin Sans"/>
              <a:cs typeface="Josefin Sans"/>
              <a:sym typeface="Josefin Sans"/>
            </a:endParaRPr>
          </a:p>
        </p:txBody>
      </p:sp>
      <p:cxnSp>
        <p:nvCxnSpPr>
          <p:cNvPr id="138" name="Google Shape;138;p6"/>
          <p:cNvCxnSpPr>
            <a:stCxn id="137" idx="3"/>
            <a:endCxn id="132" idx="1"/>
          </p:cNvCxnSpPr>
          <p:nvPr/>
        </p:nvCxnSpPr>
        <p:spPr>
          <a:xfrm>
            <a:off x="4980300" y="3804725"/>
            <a:ext cx="244800" cy="0"/>
          </a:xfrm>
          <a:prstGeom prst="straightConnector1">
            <a:avLst/>
          </a:prstGeom>
          <a:noFill/>
          <a:ln cap="flat" cmpd="sng" w="9525">
            <a:solidFill>
              <a:schemeClr val="dk2"/>
            </a:solidFill>
            <a:prstDash val="solid"/>
            <a:round/>
            <a:headEnd len="sm" w="sm" type="none"/>
            <a:tailEnd len="med" w="med" type="triangle"/>
          </a:ln>
        </p:spPr>
      </p:cxnSp>
      <p:cxnSp>
        <p:nvCxnSpPr>
          <p:cNvPr id="139" name="Google Shape;139;p6"/>
          <p:cNvCxnSpPr>
            <a:stCxn id="132" idx="3"/>
            <a:endCxn id="133" idx="1"/>
          </p:cNvCxnSpPr>
          <p:nvPr/>
        </p:nvCxnSpPr>
        <p:spPr>
          <a:xfrm>
            <a:off x="6826475" y="3804725"/>
            <a:ext cx="210600" cy="0"/>
          </a:xfrm>
          <a:prstGeom prst="straightConnector1">
            <a:avLst/>
          </a:prstGeom>
          <a:noFill/>
          <a:ln cap="flat" cmpd="sng" w="9525">
            <a:solidFill>
              <a:schemeClr val="dk2"/>
            </a:solidFill>
            <a:prstDash val="solid"/>
            <a:round/>
            <a:headEnd len="sm" w="sm" type="none"/>
            <a:tailEnd len="med" w="med" type="triangle"/>
          </a:ln>
        </p:spPr>
      </p:cxnSp>
      <p:sp>
        <p:nvSpPr>
          <p:cNvPr id="140" name="Google Shape;140;p6"/>
          <p:cNvSpPr txBox="1"/>
          <p:nvPr/>
        </p:nvSpPr>
        <p:spPr>
          <a:xfrm>
            <a:off x="826625" y="2672900"/>
            <a:ext cx="5174100" cy="400200"/>
          </a:xfrm>
          <a:prstGeom prst="rect">
            <a:avLst/>
          </a:prstGeom>
          <a:noFill/>
          <a:ln>
            <a:noFill/>
          </a:ln>
        </p:spPr>
        <p:txBody>
          <a:bodyPr anchorCtr="0" anchor="t" bIns="91425" lIns="91425" spcFirstLastPara="1" rIns="91425" wrap="square" tIns="91425">
            <a:spAutoFit/>
          </a:bodyPr>
          <a:lstStyle/>
          <a:p>
            <a:pPr indent="-317500" lvl="0" marL="457200" marR="0" rtl="0" algn="l">
              <a:lnSpc>
                <a:spcPct val="100000"/>
              </a:lnSpc>
              <a:spcBef>
                <a:spcPts val="0"/>
              </a:spcBef>
              <a:spcAft>
                <a:spcPts val="0"/>
              </a:spcAft>
              <a:buClr>
                <a:srgbClr val="000000"/>
              </a:buClr>
              <a:buSzPts val="1400"/>
              <a:buFont typeface="Josefin Sans"/>
              <a:buChar char="●"/>
            </a:pPr>
            <a:r>
              <a:rPr b="0" i="0" lang="en" sz="1400" u="none" cap="none" strike="noStrike">
                <a:solidFill>
                  <a:srgbClr val="000000"/>
                </a:solidFill>
                <a:latin typeface="Josefin Sans"/>
                <a:ea typeface="Josefin Sans"/>
                <a:cs typeface="Josefin Sans"/>
                <a:sym typeface="Josefin Sans"/>
              </a:rPr>
              <a:t>Brief process of tracking.</a:t>
            </a:r>
            <a:endParaRPr b="0" i="0" sz="1400" u="none" cap="none" strike="noStrike">
              <a:solidFill>
                <a:srgbClr val="000000"/>
              </a:solidFill>
              <a:latin typeface="Josefin Sans"/>
              <a:ea typeface="Josefin Sans"/>
              <a:cs typeface="Josefin Sans"/>
              <a:sym typeface="Josefin Sans"/>
            </a:endParaRPr>
          </a:p>
        </p:txBody>
      </p:sp>
      <p:cxnSp>
        <p:nvCxnSpPr>
          <p:cNvPr id="141" name="Google Shape;141;p6"/>
          <p:cNvCxnSpPr/>
          <p:nvPr/>
        </p:nvCxnSpPr>
        <p:spPr>
          <a:xfrm>
            <a:off x="3940050" y="3838475"/>
            <a:ext cx="377700" cy="0"/>
          </a:xfrm>
          <a:prstGeom prst="straightConnector1">
            <a:avLst/>
          </a:prstGeom>
          <a:noFill/>
          <a:ln cap="flat" cmpd="sng" w="9525">
            <a:solidFill>
              <a:schemeClr val="dk2"/>
            </a:solidFill>
            <a:prstDash val="solid"/>
            <a:round/>
            <a:headEnd len="sm" w="sm" type="none"/>
            <a:tailEnd len="med" w="med" type="triangle"/>
          </a:ln>
        </p:spPr>
      </p:cxnSp>
    </p:spTree>
  </p:cSld>
  <p:clrMapOvr>
    <a:masterClrMapping/>
  </p:clrMapOvr>
  <p:transition spd="slow">
    <p:push/>
  </p:transition>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7"/>
          <p:cNvSpPr txBox="1"/>
          <p:nvPr>
            <p:ph type="title"/>
          </p:nvPr>
        </p:nvSpPr>
        <p:spPr>
          <a:xfrm>
            <a:off x="0" y="-16950"/>
            <a:ext cx="76887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b="1" lang="en"/>
              <a:t>Multi-State Constraint Kalman Filter</a:t>
            </a:r>
            <a:endParaRPr b="1"/>
          </a:p>
        </p:txBody>
      </p:sp>
      <p:sp>
        <p:nvSpPr>
          <p:cNvPr id="147" name="Google Shape;147;p7"/>
          <p:cNvSpPr txBox="1"/>
          <p:nvPr>
            <p:ph idx="1" type="body"/>
          </p:nvPr>
        </p:nvSpPr>
        <p:spPr>
          <a:xfrm>
            <a:off x="439325" y="1286650"/>
            <a:ext cx="8342400" cy="11406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SzPts val="1300"/>
              <a:buNone/>
            </a:pPr>
            <a:r>
              <a:rPr lang="en" sz="1400">
                <a:solidFill>
                  <a:schemeClr val="dk2"/>
                </a:solidFill>
                <a:latin typeface="Josefin Sans"/>
                <a:ea typeface="Josefin Sans"/>
                <a:cs typeface="Josefin Sans"/>
                <a:sym typeface="Josefin Sans"/>
              </a:rPr>
              <a:t>When a static feature is viewed from several camera poses, it is possible to define geometric constraints involving all these poses, without including the 3D feature position in the filter state vector</a:t>
            </a:r>
            <a:r>
              <a:rPr lang="en" sz="1500"/>
              <a:t>.</a:t>
            </a:r>
            <a:endParaRPr sz="1500"/>
          </a:p>
        </p:txBody>
      </p:sp>
      <p:sp>
        <p:nvSpPr>
          <p:cNvPr id="148" name="Google Shape;148;p7"/>
          <p:cNvSpPr/>
          <p:nvPr/>
        </p:nvSpPr>
        <p:spPr>
          <a:xfrm>
            <a:off x="439325" y="2378875"/>
            <a:ext cx="4436400" cy="6858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457200" lvl="0" marL="457200" marR="0" rtl="0" algn="l">
              <a:lnSpc>
                <a:spcPct val="100000"/>
              </a:lnSpc>
              <a:spcBef>
                <a:spcPts val="0"/>
              </a:spcBef>
              <a:spcAft>
                <a:spcPts val="0"/>
              </a:spcAft>
              <a:buClr>
                <a:srgbClr val="000000"/>
              </a:buClr>
              <a:buSzPts val="1400"/>
              <a:buFont typeface="Arial"/>
              <a:buNone/>
            </a:pPr>
            <a:r>
              <a:rPr b="0" i="0" lang="en" sz="1400" u="none" cap="none" strike="noStrike">
                <a:solidFill>
                  <a:srgbClr val="2A2B2E"/>
                </a:solidFill>
                <a:latin typeface="Josefin Sans"/>
                <a:ea typeface="Josefin Sans"/>
                <a:cs typeface="Josefin Sans"/>
                <a:sym typeface="Josefin Sans"/>
              </a:rPr>
              <a:t>For each IMU measurement received,</a:t>
            </a:r>
            <a:endParaRPr b="0" i="0" sz="1400" u="none" cap="none" strike="noStrike">
              <a:solidFill>
                <a:srgbClr val="2A2B2E"/>
              </a:solidFill>
              <a:latin typeface="Josefin Sans"/>
              <a:ea typeface="Josefin Sans"/>
              <a:cs typeface="Josefin Sans"/>
              <a:sym typeface="Josefin Sans"/>
            </a:endParaRPr>
          </a:p>
          <a:p>
            <a:pPr indent="0" lvl="0" marL="914400" marR="0" rtl="0" algn="l">
              <a:lnSpc>
                <a:spcPct val="100000"/>
              </a:lnSpc>
              <a:spcBef>
                <a:spcPts val="0"/>
              </a:spcBef>
              <a:spcAft>
                <a:spcPts val="0"/>
              </a:spcAft>
              <a:buClr>
                <a:srgbClr val="000000"/>
              </a:buClr>
              <a:buSzPts val="1400"/>
              <a:buFont typeface="Arial"/>
              <a:buNone/>
            </a:pPr>
            <a:r>
              <a:rPr b="0" i="0" lang="en" sz="1400" u="none" cap="none" strike="noStrike">
                <a:solidFill>
                  <a:srgbClr val="2A2B2E"/>
                </a:solidFill>
                <a:latin typeface="Josefin Sans"/>
                <a:ea typeface="Josefin Sans"/>
                <a:cs typeface="Josefin Sans"/>
                <a:sym typeface="Josefin Sans"/>
              </a:rPr>
              <a:t>propagate the filter state and covariance</a:t>
            </a:r>
            <a:endParaRPr b="0" i="0" sz="1600" u="none" cap="none" strike="noStrike">
              <a:solidFill>
                <a:srgbClr val="000000"/>
              </a:solidFill>
              <a:latin typeface="Josefin Sans"/>
              <a:ea typeface="Josefin Sans"/>
              <a:cs typeface="Josefin Sans"/>
              <a:sym typeface="Josefin Sans"/>
            </a:endParaRPr>
          </a:p>
        </p:txBody>
      </p:sp>
      <p:sp>
        <p:nvSpPr>
          <p:cNvPr id="149" name="Google Shape;149;p7"/>
          <p:cNvSpPr/>
          <p:nvPr/>
        </p:nvSpPr>
        <p:spPr>
          <a:xfrm>
            <a:off x="128600" y="2427813"/>
            <a:ext cx="1232400" cy="572700"/>
          </a:xfrm>
          <a:prstGeom prst="roundRect">
            <a:avLst>
              <a:gd fmla="val 16667" name="adj"/>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Josefin Sans"/>
                <a:ea typeface="Josefin Sans"/>
                <a:cs typeface="Josefin Sans"/>
                <a:sym typeface="Josefin Sans"/>
              </a:rPr>
              <a:t>Propagation</a:t>
            </a:r>
            <a:endParaRPr b="0" i="0" sz="1400" u="none" cap="none" strike="noStrike">
              <a:solidFill>
                <a:srgbClr val="000000"/>
              </a:solidFill>
              <a:latin typeface="Josefin Sans"/>
              <a:ea typeface="Josefin Sans"/>
              <a:cs typeface="Josefin Sans"/>
              <a:sym typeface="Josefin Sans"/>
            </a:endParaRPr>
          </a:p>
        </p:txBody>
      </p:sp>
      <p:sp>
        <p:nvSpPr>
          <p:cNvPr id="150" name="Google Shape;150;p7"/>
          <p:cNvSpPr/>
          <p:nvPr/>
        </p:nvSpPr>
        <p:spPr>
          <a:xfrm>
            <a:off x="439325" y="3195650"/>
            <a:ext cx="4436400" cy="6858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457200" lvl="0" marL="457200" marR="0" rtl="0" algn="l">
              <a:lnSpc>
                <a:spcPct val="100000"/>
              </a:lnSpc>
              <a:spcBef>
                <a:spcPts val="0"/>
              </a:spcBef>
              <a:spcAft>
                <a:spcPts val="0"/>
              </a:spcAft>
              <a:buClr>
                <a:srgbClr val="000000"/>
              </a:buClr>
              <a:buSzPts val="1400"/>
              <a:buFont typeface="Arial"/>
              <a:buNone/>
            </a:pPr>
            <a:r>
              <a:rPr b="0" i="0" lang="en" sz="1400" u="none" cap="none" strike="noStrike">
                <a:solidFill>
                  <a:srgbClr val="2A2B2E"/>
                </a:solidFill>
                <a:latin typeface="Josefin Sans"/>
                <a:ea typeface="Josefin Sans"/>
                <a:cs typeface="Josefin Sans"/>
                <a:sym typeface="Josefin Sans"/>
              </a:rPr>
              <a:t>Augment state and covariance matrix</a:t>
            </a:r>
            <a:endParaRPr b="0" i="0" sz="1400" u="none" cap="none" strike="noStrike">
              <a:solidFill>
                <a:srgbClr val="2A2B2E"/>
              </a:solidFill>
              <a:latin typeface="Josefin Sans"/>
              <a:ea typeface="Josefin Sans"/>
              <a:cs typeface="Josefin Sans"/>
              <a:sym typeface="Josefin Sans"/>
            </a:endParaRPr>
          </a:p>
          <a:p>
            <a:pPr indent="457200" lvl="0" marL="457200" marR="0" rtl="0" algn="l">
              <a:lnSpc>
                <a:spcPct val="100000"/>
              </a:lnSpc>
              <a:spcBef>
                <a:spcPts val="0"/>
              </a:spcBef>
              <a:spcAft>
                <a:spcPts val="0"/>
              </a:spcAft>
              <a:buClr>
                <a:srgbClr val="000000"/>
              </a:buClr>
              <a:buSzPts val="1400"/>
              <a:buFont typeface="Arial"/>
              <a:buNone/>
            </a:pPr>
            <a:r>
              <a:rPr b="0" i="0" lang="en" sz="1400" u="none" cap="none" strike="noStrike">
                <a:solidFill>
                  <a:srgbClr val="2A2B2E"/>
                </a:solidFill>
                <a:latin typeface="Josefin Sans"/>
                <a:ea typeface="Josefin Sans"/>
                <a:cs typeface="Josefin Sans"/>
                <a:sym typeface="Josefin Sans"/>
              </a:rPr>
              <a:t>Image processing module begins</a:t>
            </a:r>
            <a:endParaRPr b="0" i="0" sz="1600" u="none" cap="none" strike="noStrike">
              <a:solidFill>
                <a:srgbClr val="000000"/>
              </a:solidFill>
              <a:latin typeface="Josefin Sans"/>
              <a:ea typeface="Josefin Sans"/>
              <a:cs typeface="Josefin Sans"/>
              <a:sym typeface="Josefin Sans"/>
            </a:endParaRPr>
          </a:p>
        </p:txBody>
      </p:sp>
      <p:sp>
        <p:nvSpPr>
          <p:cNvPr id="151" name="Google Shape;151;p7"/>
          <p:cNvSpPr/>
          <p:nvPr/>
        </p:nvSpPr>
        <p:spPr>
          <a:xfrm>
            <a:off x="128600" y="3244600"/>
            <a:ext cx="1232400" cy="572700"/>
          </a:xfrm>
          <a:prstGeom prst="roundRect">
            <a:avLst>
              <a:gd fmla="val 16667" name="adj"/>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Josefin Sans"/>
                <a:ea typeface="Josefin Sans"/>
                <a:cs typeface="Josefin Sans"/>
                <a:sym typeface="Josefin Sans"/>
              </a:rPr>
              <a:t>Image Registration</a:t>
            </a:r>
            <a:endParaRPr b="0" i="0" sz="1400" u="none" cap="none" strike="noStrike">
              <a:solidFill>
                <a:srgbClr val="000000"/>
              </a:solidFill>
              <a:latin typeface="Josefin Sans"/>
              <a:ea typeface="Josefin Sans"/>
              <a:cs typeface="Josefin Sans"/>
              <a:sym typeface="Josefin Sans"/>
            </a:endParaRPr>
          </a:p>
        </p:txBody>
      </p:sp>
      <p:sp>
        <p:nvSpPr>
          <p:cNvPr id="152" name="Google Shape;152;p7"/>
          <p:cNvSpPr/>
          <p:nvPr/>
        </p:nvSpPr>
        <p:spPr>
          <a:xfrm>
            <a:off x="439325" y="4076575"/>
            <a:ext cx="4436400" cy="6858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457200" lvl="0" marL="457200" marR="0" rtl="0" algn="l">
              <a:lnSpc>
                <a:spcPct val="100000"/>
              </a:lnSpc>
              <a:spcBef>
                <a:spcPts val="0"/>
              </a:spcBef>
              <a:spcAft>
                <a:spcPts val="0"/>
              </a:spcAft>
              <a:buClr>
                <a:srgbClr val="000000"/>
              </a:buClr>
              <a:buSzPts val="1400"/>
              <a:buFont typeface="Arial"/>
              <a:buNone/>
            </a:pPr>
            <a:r>
              <a:rPr b="0" i="0" lang="en" sz="1400" u="none" cap="none" strike="noStrike">
                <a:solidFill>
                  <a:srgbClr val="2A2B2E"/>
                </a:solidFill>
                <a:latin typeface="Josefin Sans"/>
                <a:ea typeface="Josefin Sans"/>
                <a:cs typeface="Josefin Sans"/>
                <a:sym typeface="Josefin Sans"/>
              </a:rPr>
              <a:t>When the feature measurements are</a:t>
            </a:r>
            <a:endParaRPr b="0" i="0" sz="1400" u="none" cap="none" strike="noStrike">
              <a:solidFill>
                <a:srgbClr val="2A2B2E"/>
              </a:solidFill>
              <a:latin typeface="Josefin Sans"/>
              <a:ea typeface="Josefin Sans"/>
              <a:cs typeface="Josefin Sans"/>
              <a:sym typeface="Josefin Sans"/>
            </a:endParaRPr>
          </a:p>
          <a:p>
            <a:pPr indent="457200" lvl="0" marL="457200" marR="0" rtl="0" algn="l">
              <a:lnSpc>
                <a:spcPct val="100000"/>
              </a:lnSpc>
              <a:spcBef>
                <a:spcPts val="0"/>
              </a:spcBef>
              <a:spcAft>
                <a:spcPts val="0"/>
              </a:spcAft>
              <a:buClr>
                <a:srgbClr val="000000"/>
              </a:buClr>
              <a:buSzPts val="1400"/>
              <a:buFont typeface="Arial"/>
              <a:buNone/>
            </a:pPr>
            <a:r>
              <a:rPr b="0" i="0" lang="en" sz="1400" u="none" cap="none" strike="noStrike">
                <a:solidFill>
                  <a:srgbClr val="2A2B2E"/>
                </a:solidFill>
                <a:latin typeface="Josefin Sans"/>
                <a:ea typeface="Josefin Sans"/>
                <a:cs typeface="Josefin Sans"/>
                <a:sym typeface="Josefin Sans"/>
              </a:rPr>
              <a:t>available, perform EKF update</a:t>
            </a:r>
            <a:endParaRPr b="0" i="0" sz="1600" u="none" cap="none" strike="noStrike">
              <a:solidFill>
                <a:srgbClr val="000000"/>
              </a:solidFill>
              <a:latin typeface="Josefin Sans"/>
              <a:ea typeface="Josefin Sans"/>
              <a:cs typeface="Josefin Sans"/>
              <a:sym typeface="Josefin Sans"/>
            </a:endParaRPr>
          </a:p>
        </p:txBody>
      </p:sp>
      <p:sp>
        <p:nvSpPr>
          <p:cNvPr id="153" name="Google Shape;153;p7"/>
          <p:cNvSpPr/>
          <p:nvPr/>
        </p:nvSpPr>
        <p:spPr>
          <a:xfrm>
            <a:off x="128600" y="4133125"/>
            <a:ext cx="1232400" cy="572700"/>
          </a:xfrm>
          <a:prstGeom prst="roundRect">
            <a:avLst>
              <a:gd fmla="val 16667" name="adj"/>
            </a:avLst>
          </a:prstGeom>
          <a:solidFill>
            <a:srgbClr val="FF99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Josefin Sans"/>
                <a:ea typeface="Josefin Sans"/>
                <a:cs typeface="Josefin Sans"/>
                <a:sym typeface="Josefin Sans"/>
              </a:rPr>
              <a:t>Update</a:t>
            </a:r>
            <a:endParaRPr b="0" i="0" sz="1400" u="none" cap="none" strike="noStrike">
              <a:solidFill>
                <a:srgbClr val="000000"/>
              </a:solidFill>
              <a:latin typeface="Josefin Sans"/>
              <a:ea typeface="Josefin Sans"/>
              <a:cs typeface="Josefin Sans"/>
              <a:sym typeface="Josefin Sans"/>
            </a:endParaRPr>
          </a:p>
        </p:txBody>
      </p:sp>
      <p:sp>
        <p:nvSpPr>
          <p:cNvPr id="154" name="Google Shape;154;p7"/>
          <p:cNvSpPr/>
          <p:nvPr/>
        </p:nvSpPr>
        <p:spPr>
          <a:xfrm>
            <a:off x="5239925" y="1993075"/>
            <a:ext cx="653700" cy="3858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lt1"/>
                </a:solidFill>
                <a:latin typeface="Arial"/>
                <a:ea typeface="Arial"/>
                <a:cs typeface="Arial"/>
                <a:sym typeface="Arial"/>
              </a:rPr>
              <a:t>X_I0</a:t>
            </a:r>
            <a:endParaRPr b="0" i="0" sz="1400" u="none" cap="none" strike="noStrike">
              <a:solidFill>
                <a:schemeClr val="lt1"/>
              </a:solidFill>
              <a:latin typeface="Arial"/>
              <a:ea typeface="Arial"/>
              <a:cs typeface="Arial"/>
              <a:sym typeface="Arial"/>
            </a:endParaRPr>
          </a:p>
        </p:txBody>
      </p:sp>
      <p:sp>
        <p:nvSpPr>
          <p:cNvPr id="155" name="Google Shape;155;p7"/>
          <p:cNvSpPr/>
          <p:nvPr/>
        </p:nvSpPr>
        <p:spPr>
          <a:xfrm>
            <a:off x="5239925" y="2528875"/>
            <a:ext cx="653700" cy="4716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lt1"/>
                </a:solidFill>
                <a:latin typeface="Arial"/>
                <a:ea typeface="Arial"/>
                <a:cs typeface="Arial"/>
                <a:sym typeface="Arial"/>
              </a:rPr>
              <a:t>P_I0</a:t>
            </a:r>
            <a:endParaRPr b="0" i="0" sz="1400" u="none" cap="none" strike="noStrike">
              <a:solidFill>
                <a:schemeClr val="lt1"/>
              </a:solidFill>
              <a:latin typeface="Arial"/>
              <a:ea typeface="Arial"/>
              <a:cs typeface="Arial"/>
              <a:sym typeface="Arial"/>
            </a:endParaRPr>
          </a:p>
        </p:txBody>
      </p:sp>
      <p:sp>
        <p:nvSpPr>
          <p:cNvPr id="156" name="Google Shape;156;p7"/>
          <p:cNvSpPr/>
          <p:nvPr/>
        </p:nvSpPr>
        <p:spPr>
          <a:xfrm>
            <a:off x="6043625" y="2378875"/>
            <a:ext cx="653700" cy="2037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57" name="Google Shape;157;p7"/>
          <p:cNvSpPr/>
          <p:nvPr/>
        </p:nvSpPr>
        <p:spPr>
          <a:xfrm>
            <a:off x="6847325" y="1977025"/>
            <a:ext cx="653700" cy="3858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lt1"/>
                </a:solidFill>
                <a:latin typeface="Arial"/>
                <a:ea typeface="Arial"/>
                <a:cs typeface="Arial"/>
                <a:sym typeface="Arial"/>
              </a:rPr>
              <a:t>X’_I0</a:t>
            </a:r>
            <a:endParaRPr b="0" i="0" sz="1400" u="none" cap="none" strike="noStrike">
              <a:solidFill>
                <a:schemeClr val="lt1"/>
              </a:solidFill>
              <a:latin typeface="Arial"/>
              <a:ea typeface="Arial"/>
              <a:cs typeface="Arial"/>
              <a:sym typeface="Arial"/>
            </a:endParaRPr>
          </a:p>
        </p:txBody>
      </p:sp>
      <p:sp>
        <p:nvSpPr>
          <p:cNvPr id="158" name="Google Shape;158;p7"/>
          <p:cNvSpPr/>
          <p:nvPr/>
        </p:nvSpPr>
        <p:spPr>
          <a:xfrm>
            <a:off x="6847325" y="2512825"/>
            <a:ext cx="653700" cy="4716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lt1"/>
                </a:solidFill>
                <a:latin typeface="Arial"/>
                <a:ea typeface="Arial"/>
                <a:cs typeface="Arial"/>
                <a:sym typeface="Arial"/>
              </a:rPr>
              <a:t>P’_I0</a:t>
            </a:r>
            <a:endParaRPr b="0" i="0" sz="1400" u="none" cap="none" strike="noStrike">
              <a:solidFill>
                <a:schemeClr val="lt1"/>
              </a:solidFill>
              <a:latin typeface="Arial"/>
              <a:ea typeface="Arial"/>
              <a:cs typeface="Arial"/>
              <a:sym typeface="Arial"/>
            </a:endParaRPr>
          </a:p>
        </p:txBody>
      </p:sp>
      <p:sp>
        <p:nvSpPr>
          <p:cNvPr id="159" name="Google Shape;159;p7"/>
          <p:cNvSpPr/>
          <p:nvPr/>
        </p:nvSpPr>
        <p:spPr>
          <a:xfrm>
            <a:off x="7696200" y="2378875"/>
            <a:ext cx="653700" cy="2037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60" name="Google Shape;160;p7"/>
          <p:cNvSpPr/>
          <p:nvPr/>
        </p:nvSpPr>
        <p:spPr>
          <a:xfrm>
            <a:off x="5116638" y="3153288"/>
            <a:ext cx="750000" cy="3858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lt1"/>
                </a:solidFill>
                <a:latin typeface="Arial"/>
                <a:ea typeface="Arial"/>
                <a:cs typeface="Arial"/>
                <a:sym typeface="Arial"/>
              </a:rPr>
              <a:t>X’_I0</a:t>
            </a:r>
            <a:endParaRPr b="0" i="0" sz="1400" u="none" cap="none" strike="noStrike">
              <a:solidFill>
                <a:schemeClr val="lt1"/>
              </a:solidFill>
              <a:latin typeface="Arial"/>
              <a:ea typeface="Arial"/>
              <a:cs typeface="Arial"/>
              <a:sym typeface="Arial"/>
            </a:endParaRPr>
          </a:p>
        </p:txBody>
      </p:sp>
      <p:sp>
        <p:nvSpPr>
          <p:cNvPr id="161" name="Google Shape;161;p7"/>
          <p:cNvSpPr/>
          <p:nvPr/>
        </p:nvSpPr>
        <p:spPr>
          <a:xfrm>
            <a:off x="5143625" y="3780400"/>
            <a:ext cx="750000" cy="4716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lt1"/>
                </a:solidFill>
                <a:latin typeface="Arial"/>
                <a:ea typeface="Arial"/>
                <a:cs typeface="Arial"/>
                <a:sym typeface="Arial"/>
              </a:rPr>
              <a:t>P’_I0</a:t>
            </a:r>
            <a:endParaRPr b="0" i="0" sz="1400" u="none" cap="none" strike="noStrike">
              <a:solidFill>
                <a:schemeClr val="lt1"/>
              </a:solidFill>
              <a:latin typeface="Arial"/>
              <a:ea typeface="Arial"/>
              <a:cs typeface="Arial"/>
              <a:sym typeface="Arial"/>
            </a:endParaRPr>
          </a:p>
        </p:txBody>
      </p:sp>
      <p:sp>
        <p:nvSpPr>
          <p:cNvPr id="162" name="Google Shape;162;p7"/>
          <p:cNvSpPr/>
          <p:nvPr/>
        </p:nvSpPr>
        <p:spPr>
          <a:xfrm>
            <a:off x="5866763" y="3153288"/>
            <a:ext cx="653700" cy="385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2"/>
                </a:solidFill>
                <a:latin typeface="Arial"/>
                <a:ea typeface="Arial"/>
                <a:cs typeface="Arial"/>
                <a:sym typeface="Arial"/>
              </a:rPr>
              <a:t>X_C0</a:t>
            </a:r>
            <a:endParaRPr b="0" i="0" sz="1400" u="none" cap="none" strike="noStrike">
              <a:solidFill>
                <a:schemeClr val="dk2"/>
              </a:solidFill>
              <a:latin typeface="Arial"/>
              <a:ea typeface="Arial"/>
              <a:cs typeface="Arial"/>
              <a:sym typeface="Arial"/>
            </a:endParaRPr>
          </a:p>
        </p:txBody>
      </p:sp>
      <p:sp>
        <p:nvSpPr>
          <p:cNvPr id="163" name="Google Shape;163;p7"/>
          <p:cNvSpPr/>
          <p:nvPr/>
        </p:nvSpPr>
        <p:spPr>
          <a:xfrm>
            <a:off x="5893625" y="3780400"/>
            <a:ext cx="653700" cy="471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2"/>
                </a:solidFill>
                <a:latin typeface="Arial"/>
                <a:ea typeface="Arial"/>
                <a:cs typeface="Arial"/>
                <a:sym typeface="Arial"/>
              </a:rPr>
              <a:t>P_IC</a:t>
            </a:r>
            <a:endParaRPr b="0" i="0" sz="1400" u="none" cap="none" strike="noStrike">
              <a:solidFill>
                <a:schemeClr val="dk2"/>
              </a:solidFill>
              <a:latin typeface="Arial"/>
              <a:ea typeface="Arial"/>
              <a:cs typeface="Arial"/>
              <a:sym typeface="Arial"/>
            </a:endParaRPr>
          </a:p>
        </p:txBody>
      </p:sp>
      <p:sp>
        <p:nvSpPr>
          <p:cNvPr id="164" name="Google Shape;164;p7"/>
          <p:cNvSpPr/>
          <p:nvPr/>
        </p:nvSpPr>
        <p:spPr>
          <a:xfrm>
            <a:off x="5143625" y="4252000"/>
            <a:ext cx="750000" cy="385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2"/>
                </a:solidFill>
                <a:latin typeface="Arial"/>
                <a:ea typeface="Arial"/>
                <a:cs typeface="Arial"/>
                <a:sym typeface="Arial"/>
              </a:rPr>
              <a:t>P_IC𝑇</a:t>
            </a:r>
            <a:endParaRPr b="0" i="0" sz="1400" u="none" cap="none" strike="noStrike">
              <a:solidFill>
                <a:schemeClr val="dk2"/>
              </a:solidFill>
              <a:latin typeface="Arial"/>
              <a:ea typeface="Arial"/>
              <a:cs typeface="Arial"/>
              <a:sym typeface="Arial"/>
            </a:endParaRPr>
          </a:p>
        </p:txBody>
      </p:sp>
      <p:sp>
        <p:nvSpPr>
          <p:cNvPr id="165" name="Google Shape;165;p7"/>
          <p:cNvSpPr/>
          <p:nvPr/>
        </p:nvSpPr>
        <p:spPr>
          <a:xfrm>
            <a:off x="5893625" y="4252000"/>
            <a:ext cx="653700" cy="385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2"/>
                </a:solidFill>
                <a:latin typeface="Arial"/>
                <a:ea typeface="Arial"/>
                <a:cs typeface="Arial"/>
                <a:sym typeface="Arial"/>
              </a:rPr>
              <a:t>P_C0</a:t>
            </a:r>
            <a:endParaRPr b="0" i="0" sz="1400" u="none" cap="none" strike="noStrike">
              <a:solidFill>
                <a:schemeClr val="dk2"/>
              </a:solidFill>
              <a:latin typeface="Arial"/>
              <a:ea typeface="Arial"/>
              <a:cs typeface="Arial"/>
              <a:sym typeface="Arial"/>
            </a:endParaRPr>
          </a:p>
        </p:txBody>
      </p:sp>
      <p:sp>
        <p:nvSpPr>
          <p:cNvPr id="166" name="Google Shape;166;p7"/>
          <p:cNvSpPr/>
          <p:nvPr/>
        </p:nvSpPr>
        <p:spPr>
          <a:xfrm>
            <a:off x="6697325" y="3817300"/>
            <a:ext cx="653700" cy="2037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sp>
        <p:nvSpPr>
          <p:cNvPr id="167" name="Google Shape;167;p7"/>
          <p:cNvSpPr/>
          <p:nvPr/>
        </p:nvSpPr>
        <p:spPr>
          <a:xfrm>
            <a:off x="7404725" y="3146713"/>
            <a:ext cx="750000" cy="3858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lt1"/>
                </a:solidFill>
                <a:latin typeface="Arial"/>
                <a:ea typeface="Arial"/>
                <a:cs typeface="Arial"/>
                <a:sym typeface="Arial"/>
              </a:rPr>
              <a:t>X_I1</a:t>
            </a:r>
            <a:endParaRPr b="0" i="0" sz="1400" u="none" cap="none" strike="noStrike">
              <a:solidFill>
                <a:schemeClr val="lt1"/>
              </a:solidFill>
              <a:latin typeface="Arial"/>
              <a:ea typeface="Arial"/>
              <a:cs typeface="Arial"/>
              <a:sym typeface="Arial"/>
            </a:endParaRPr>
          </a:p>
        </p:txBody>
      </p:sp>
      <p:sp>
        <p:nvSpPr>
          <p:cNvPr id="168" name="Google Shape;168;p7"/>
          <p:cNvSpPr/>
          <p:nvPr/>
        </p:nvSpPr>
        <p:spPr>
          <a:xfrm>
            <a:off x="7404725" y="3780400"/>
            <a:ext cx="750000" cy="471600"/>
          </a:xfrm>
          <a:prstGeom prst="rect">
            <a:avLst/>
          </a:prstGeom>
          <a:solidFill>
            <a:srgbClr val="4A86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lt1"/>
                </a:solidFill>
                <a:latin typeface="Arial"/>
                <a:ea typeface="Arial"/>
                <a:cs typeface="Arial"/>
                <a:sym typeface="Arial"/>
              </a:rPr>
              <a:t>P’_I1</a:t>
            </a:r>
            <a:endParaRPr b="0" i="0" sz="1400" u="none" cap="none" strike="noStrike">
              <a:solidFill>
                <a:schemeClr val="lt1"/>
              </a:solidFill>
              <a:latin typeface="Arial"/>
              <a:ea typeface="Arial"/>
              <a:cs typeface="Arial"/>
              <a:sym typeface="Arial"/>
            </a:endParaRPr>
          </a:p>
        </p:txBody>
      </p:sp>
      <p:sp>
        <p:nvSpPr>
          <p:cNvPr id="169" name="Google Shape;169;p7"/>
          <p:cNvSpPr/>
          <p:nvPr/>
        </p:nvSpPr>
        <p:spPr>
          <a:xfrm>
            <a:off x="8127863" y="3153288"/>
            <a:ext cx="653700" cy="385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2"/>
                </a:solidFill>
                <a:latin typeface="Arial"/>
                <a:ea typeface="Arial"/>
                <a:cs typeface="Arial"/>
                <a:sym typeface="Arial"/>
              </a:rPr>
              <a:t>X_C0</a:t>
            </a:r>
            <a:endParaRPr b="0" i="0" sz="1400" u="none" cap="none" strike="noStrike">
              <a:solidFill>
                <a:schemeClr val="dk2"/>
              </a:solidFill>
              <a:latin typeface="Arial"/>
              <a:ea typeface="Arial"/>
              <a:cs typeface="Arial"/>
              <a:sym typeface="Arial"/>
            </a:endParaRPr>
          </a:p>
        </p:txBody>
      </p:sp>
      <p:sp>
        <p:nvSpPr>
          <p:cNvPr id="170" name="Google Shape;170;p7"/>
          <p:cNvSpPr/>
          <p:nvPr/>
        </p:nvSpPr>
        <p:spPr>
          <a:xfrm>
            <a:off x="8154725" y="3780400"/>
            <a:ext cx="653700" cy="4716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2"/>
                </a:solidFill>
                <a:latin typeface="Arial"/>
                <a:ea typeface="Arial"/>
                <a:cs typeface="Arial"/>
                <a:sym typeface="Arial"/>
              </a:rPr>
              <a:t>P_IC</a:t>
            </a:r>
            <a:endParaRPr b="0" i="0" sz="1400" u="none" cap="none" strike="noStrike">
              <a:solidFill>
                <a:schemeClr val="dk2"/>
              </a:solidFill>
              <a:latin typeface="Arial"/>
              <a:ea typeface="Arial"/>
              <a:cs typeface="Arial"/>
              <a:sym typeface="Arial"/>
            </a:endParaRPr>
          </a:p>
        </p:txBody>
      </p:sp>
      <p:sp>
        <p:nvSpPr>
          <p:cNvPr id="171" name="Google Shape;171;p7"/>
          <p:cNvSpPr/>
          <p:nvPr/>
        </p:nvSpPr>
        <p:spPr>
          <a:xfrm>
            <a:off x="7404725" y="4252000"/>
            <a:ext cx="750000" cy="385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2"/>
                </a:solidFill>
                <a:latin typeface="Arial"/>
                <a:ea typeface="Arial"/>
                <a:cs typeface="Arial"/>
                <a:sym typeface="Arial"/>
              </a:rPr>
              <a:t>X_IC𝑇</a:t>
            </a:r>
            <a:endParaRPr b="0" i="0" sz="1400" u="none" cap="none" strike="noStrike">
              <a:solidFill>
                <a:schemeClr val="dk2"/>
              </a:solidFill>
              <a:latin typeface="Arial"/>
              <a:ea typeface="Arial"/>
              <a:cs typeface="Arial"/>
              <a:sym typeface="Arial"/>
            </a:endParaRPr>
          </a:p>
        </p:txBody>
      </p:sp>
      <p:sp>
        <p:nvSpPr>
          <p:cNvPr id="172" name="Google Shape;172;p7"/>
          <p:cNvSpPr/>
          <p:nvPr/>
        </p:nvSpPr>
        <p:spPr>
          <a:xfrm>
            <a:off x="8154725" y="4252000"/>
            <a:ext cx="653700" cy="3858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chemeClr val="dk2"/>
                </a:solidFill>
                <a:latin typeface="Arial"/>
                <a:ea typeface="Arial"/>
                <a:cs typeface="Arial"/>
                <a:sym typeface="Arial"/>
              </a:rPr>
              <a:t>P_C1</a:t>
            </a:r>
            <a:endParaRPr b="0" i="0" sz="1400" u="none" cap="none" strike="noStrike">
              <a:solidFill>
                <a:schemeClr val="dk2"/>
              </a:solidFill>
              <a:latin typeface="Arial"/>
              <a:ea typeface="Arial"/>
              <a:cs typeface="Arial"/>
              <a:sym typeface="Arial"/>
            </a:endParaRPr>
          </a:p>
        </p:txBody>
      </p:sp>
      <p:sp>
        <p:nvSpPr>
          <p:cNvPr id="173" name="Google Shape;173;p7"/>
          <p:cNvSpPr txBox="1"/>
          <p:nvPr/>
        </p:nvSpPr>
        <p:spPr>
          <a:xfrm>
            <a:off x="6107975" y="2112625"/>
            <a:ext cx="525000" cy="369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0" i="0" lang="en" sz="1200" u="none" cap="none" strike="noStrike">
                <a:solidFill>
                  <a:srgbClr val="000000"/>
                </a:solidFill>
                <a:latin typeface="Josefin Sans"/>
                <a:ea typeface="Josefin Sans"/>
                <a:cs typeface="Josefin Sans"/>
                <a:sym typeface="Josefin Sans"/>
              </a:rPr>
              <a:t>IMU</a:t>
            </a:r>
            <a:endParaRPr b="0" i="0" sz="1200" u="none" cap="none" strike="noStrike">
              <a:solidFill>
                <a:srgbClr val="000000"/>
              </a:solidFill>
              <a:latin typeface="Josefin Sans"/>
              <a:ea typeface="Josefin Sans"/>
              <a:cs typeface="Josefin Sans"/>
              <a:sym typeface="Josefin Sans"/>
            </a:endParaRPr>
          </a:p>
        </p:txBody>
      </p:sp>
      <p:sp>
        <p:nvSpPr>
          <p:cNvPr id="174" name="Google Shape;174;p7"/>
          <p:cNvSpPr txBox="1"/>
          <p:nvPr/>
        </p:nvSpPr>
        <p:spPr>
          <a:xfrm>
            <a:off x="5722175" y="2529513"/>
            <a:ext cx="1296600" cy="369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chemeClr val="dk1"/>
              </a:buClr>
              <a:buSzPts val="1100"/>
              <a:buFont typeface="Arial"/>
              <a:buNone/>
            </a:pPr>
            <a:r>
              <a:rPr b="0" i="0" lang="en" sz="1200" u="none" cap="none" strike="noStrike">
                <a:solidFill>
                  <a:schemeClr val="dk2"/>
                </a:solidFill>
                <a:latin typeface="Josefin Sans"/>
                <a:ea typeface="Josefin Sans"/>
                <a:cs typeface="Josefin Sans"/>
                <a:sym typeface="Josefin Sans"/>
              </a:rPr>
              <a:t>Propagation</a:t>
            </a:r>
            <a:endParaRPr b="0" i="0" sz="1200" u="none" cap="none" strike="noStrike">
              <a:solidFill>
                <a:schemeClr val="dk2"/>
              </a:solidFill>
              <a:latin typeface="Josefin Sans"/>
              <a:ea typeface="Josefin Sans"/>
              <a:cs typeface="Josefin Sans"/>
              <a:sym typeface="Josefin Sans"/>
            </a:endParaRPr>
          </a:p>
        </p:txBody>
      </p:sp>
      <p:sp>
        <p:nvSpPr>
          <p:cNvPr id="175" name="Google Shape;175;p7"/>
          <p:cNvSpPr txBox="1"/>
          <p:nvPr/>
        </p:nvSpPr>
        <p:spPr>
          <a:xfrm>
            <a:off x="7648050" y="2112625"/>
            <a:ext cx="750000" cy="369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0" i="0" lang="en" sz="1200" u="none" cap="none" strike="noStrike">
                <a:solidFill>
                  <a:srgbClr val="000000"/>
                </a:solidFill>
                <a:latin typeface="Josefin Sans"/>
                <a:ea typeface="Josefin Sans"/>
                <a:cs typeface="Josefin Sans"/>
                <a:sym typeface="Josefin Sans"/>
              </a:rPr>
              <a:t>State</a:t>
            </a:r>
            <a:endParaRPr b="0" i="0" sz="1200" u="none" cap="none" strike="noStrike">
              <a:solidFill>
                <a:srgbClr val="000000"/>
              </a:solidFill>
              <a:latin typeface="Josefin Sans"/>
              <a:ea typeface="Josefin Sans"/>
              <a:cs typeface="Josefin Sans"/>
              <a:sym typeface="Josefin Sans"/>
            </a:endParaRPr>
          </a:p>
        </p:txBody>
      </p:sp>
      <p:sp>
        <p:nvSpPr>
          <p:cNvPr id="176" name="Google Shape;176;p7"/>
          <p:cNvSpPr txBox="1"/>
          <p:nvPr/>
        </p:nvSpPr>
        <p:spPr>
          <a:xfrm>
            <a:off x="7501025" y="2529525"/>
            <a:ext cx="1296600" cy="369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0" i="0" lang="en" sz="1200" u="none" cap="none" strike="noStrike">
                <a:solidFill>
                  <a:srgbClr val="2A2B2E"/>
                </a:solidFill>
                <a:latin typeface="Josefin Sans"/>
                <a:ea typeface="Josefin Sans"/>
                <a:cs typeface="Josefin Sans"/>
                <a:sym typeface="Josefin Sans"/>
              </a:rPr>
              <a:t>Augmentation</a:t>
            </a:r>
            <a:endParaRPr b="0" i="0" sz="1000" u="none" cap="none" strike="noStrike">
              <a:solidFill>
                <a:srgbClr val="000000"/>
              </a:solidFill>
              <a:latin typeface="Josefin Sans"/>
              <a:ea typeface="Josefin Sans"/>
              <a:cs typeface="Josefin Sans"/>
              <a:sym typeface="Josefin Sans"/>
            </a:endParaRPr>
          </a:p>
        </p:txBody>
      </p:sp>
      <p:sp>
        <p:nvSpPr>
          <p:cNvPr id="177" name="Google Shape;177;p7"/>
          <p:cNvSpPr txBox="1"/>
          <p:nvPr/>
        </p:nvSpPr>
        <p:spPr>
          <a:xfrm>
            <a:off x="6073100" y="3481250"/>
            <a:ext cx="18753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chemeClr val="dk1"/>
              </a:buClr>
              <a:buSzPts val="1100"/>
              <a:buFont typeface="Arial"/>
              <a:buNone/>
            </a:pPr>
            <a:r>
              <a:rPr b="0" i="0" lang="en" sz="1400" u="none" cap="none" strike="noStrike">
                <a:solidFill>
                  <a:srgbClr val="2A2B2E"/>
                </a:solidFill>
                <a:latin typeface="Josefin Sans"/>
                <a:ea typeface="Josefin Sans"/>
                <a:cs typeface="Josefin Sans"/>
                <a:sym typeface="Josefin Sans"/>
              </a:rPr>
              <a:t>Measurement</a:t>
            </a:r>
            <a:endParaRPr b="0" i="0" sz="1200" u="none" cap="none" strike="noStrike">
              <a:solidFill>
                <a:srgbClr val="000000"/>
              </a:solidFill>
              <a:latin typeface="Josefin Sans"/>
              <a:ea typeface="Josefin Sans"/>
              <a:cs typeface="Josefin Sans"/>
              <a:sym typeface="Josefin Sans"/>
            </a:endParaRPr>
          </a:p>
        </p:txBody>
      </p:sp>
      <p:sp>
        <p:nvSpPr>
          <p:cNvPr id="178" name="Google Shape;178;p7"/>
          <p:cNvSpPr txBox="1"/>
          <p:nvPr/>
        </p:nvSpPr>
        <p:spPr>
          <a:xfrm>
            <a:off x="6300788" y="3942938"/>
            <a:ext cx="1296600" cy="3693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200"/>
              <a:buFont typeface="Arial"/>
              <a:buNone/>
            </a:pPr>
            <a:r>
              <a:rPr b="0" i="0" lang="en" sz="1200" u="none" cap="none" strike="noStrike">
                <a:solidFill>
                  <a:schemeClr val="dk2"/>
                </a:solidFill>
                <a:latin typeface="Josefin Sans"/>
                <a:ea typeface="Josefin Sans"/>
                <a:cs typeface="Josefin Sans"/>
                <a:sym typeface="Josefin Sans"/>
              </a:rPr>
              <a:t>Update</a:t>
            </a:r>
            <a:endParaRPr b="0" i="0" sz="1200" u="none" cap="none" strike="noStrike">
              <a:solidFill>
                <a:schemeClr val="dk2"/>
              </a:solidFill>
              <a:latin typeface="Josefin Sans"/>
              <a:ea typeface="Josefin Sans"/>
              <a:cs typeface="Josefin Sans"/>
              <a:sym typeface="Josefin Sans"/>
            </a:endParaRPr>
          </a:p>
        </p:txBody>
      </p:sp>
    </p:spTree>
  </p:cSld>
  <p:clrMapOvr>
    <a:masterClrMapping/>
  </p:clrMapOvr>
  <p:transition spd="slow">
    <p:push/>
  </p:transition>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8"/>
          <p:cNvSpPr txBox="1"/>
          <p:nvPr>
            <p:ph type="title"/>
          </p:nvPr>
        </p:nvSpPr>
        <p:spPr>
          <a:xfrm>
            <a:off x="0" y="-50450"/>
            <a:ext cx="8223900" cy="5352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00000"/>
              </a:lnSpc>
              <a:spcBef>
                <a:spcPts val="0"/>
              </a:spcBef>
              <a:spcAft>
                <a:spcPts val="0"/>
              </a:spcAft>
              <a:buSzPct val="111111"/>
              <a:buNone/>
            </a:pPr>
            <a:r>
              <a:rPr lang="en">
                <a:latin typeface="Josefin Sans"/>
                <a:ea typeface="Josefin Sans"/>
                <a:cs typeface="Josefin Sans"/>
                <a:sym typeface="Josefin Sans"/>
              </a:rPr>
              <a:t>Why do we use Multi-State Constraint Kalman Filter?</a:t>
            </a:r>
            <a:endParaRPr>
              <a:latin typeface="Josefin Sans"/>
              <a:ea typeface="Josefin Sans"/>
              <a:cs typeface="Josefin Sans"/>
              <a:sym typeface="Josefin Sans"/>
            </a:endParaRPr>
          </a:p>
        </p:txBody>
      </p:sp>
      <p:sp>
        <p:nvSpPr>
          <p:cNvPr id="184" name="Google Shape;184;p8"/>
          <p:cNvSpPr txBox="1"/>
          <p:nvPr>
            <p:ph idx="1" type="body"/>
          </p:nvPr>
        </p:nvSpPr>
        <p:spPr>
          <a:xfrm>
            <a:off x="451650" y="1148600"/>
            <a:ext cx="3972300" cy="3127500"/>
          </a:xfrm>
          <a:prstGeom prst="rect">
            <a:avLst/>
          </a:prstGeom>
          <a:noFill/>
          <a:ln>
            <a:noFill/>
          </a:ln>
        </p:spPr>
        <p:txBody>
          <a:bodyPr anchorCtr="0" anchor="t" bIns="91425" lIns="91425" spcFirstLastPara="1" rIns="91425" wrap="square" tIns="91425">
            <a:normAutofit lnSpcReduction="10000"/>
          </a:bodyPr>
          <a:lstStyle/>
          <a:p>
            <a:pPr indent="0" lvl="0" marL="0" rtl="0" algn="l">
              <a:lnSpc>
                <a:spcPct val="150000"/>
              </a:lnSpc>
              <a:spcBef>
                <a:spcPts val="0"/>
              </a:spcBef>
              <a:spcAft>
                <a:spcPts val="0"/>
              </a:spcAft>
              <a:buSzPts val="1300"/>
              <a:buNone/>
            </a:pPr>
            <a:r>
              <a:rPr b="1" lang="en" sz="1600">
                <a:solidFill>
                  <a:schemeClr val="dk2"/>
                </a:solidFill>
                <a:latin typeface="Josefin Sans"/>
                <a:ea typeface="Josefin Sans"/>
                <a:cs typeface="Josefin Sans"/>
                <a:sym typeface="Josefin Sans"/>
              </a:rPr>
              <a:t>Advantages of using VIO over VO</a:t>
            </a:r>
            <a:endParaRPr b="1" sz="1600">
              <a:solidFill>
                <a:schemeClr val="dk2"/>
              </a:solidFill>
              <a:latin typeface="Josefin Sans"/>
              <a:ea typeface="Josefin Sans"/>
              <a:cs typeface="Josefin Sans"/>
              <a:sym typeface="Josefin Sans"/>
            </a:endParaRPr>
          </a:p>
          <a:p>
            <a:pPr indent="0" lvl="0" marL="0" rtl="0" algn="l">
              <a:lnSpc>
                <a:spcPct val="150000"/>
              </a:lnSpc>
              <a:spcBef>
                <a:spcPts val="1200"/>
              </a:spcBef>
              <a:spcAft>
                <a:spcPts val="0"/>
              </a:spcAft>
              <a:buSzPts val="1300"/>
              <a:buNone/>
            </a:pPr>
            <a:r>
              <a:rPr lang="en" sz="1500">
                <a:solidFill>
                  <a:schemeClr val="dk2"/>
                </a:solidFill>
                <a:latin typeface="Josefin Sans"/>
                <a:ea typeface="Josefin Sans"/>
                <a:cs typeface="Josefin Sans"/>
                <a:sym typeface="Josefin Sans"/>
              </a:rPr>
              <a:t>As a combination of IMU and Vision data under the EKF frame, it can:</a:t>
            </a:r>
            <a:endParaRPr sz="1500">
              <a:solidFill>
                <a:schemeClr val="dk2"/>
              </a:solidFill>
              <a:latin typeface="Josefin Sans"/>
              <a:ea typeface="Josefin Sans"/>
              <a:cs typeface="Josefin Sans"/>
              <a:sym typeface="Josefin Sans"/>
            </a:endParaRPr>
          </a:p>
          <a:p>
            <a:pPr indent="-323850" lvl="0" marL="457200" rtl="0" algn="l">
              <a:lnSpc>
                <a:spcPct val="150000"/>
              </a:lnSpc>
              <a:spcBef>
                <a:spcPts val="1200"/>
              </a:spcBef>
              <a:spcAft>
                <a:spcPts val="0"/>
              </a:spcAft>
              <a:buClr>
                <a:schemeClr val="dk2"/>
              </a:buClr>
              <a:buSzPts val="1500"/>
              <a:buFont typeface="Josefin Sans"/>
              <a:buChar char="●"/>
            </a:pPr>
            <a:r>
              <a:rPr lang="en" sz="1500">
                <a:solidFill>
                  <a:schemeClr val="dk2"/>
                </a:solidFill>
                <a:latin typeface="Josefin Sans"/>
                <a:ea typeface="Josefin Sans"/>
                <a:cs typeface="Josefin Sans"/>
                <a:sym typeface="Josefin Sans"/>
              </a:rPr>
              <a:t>Adapt to more intense movement, while maintain functioning with texture loss for a certain period of time.</a:t>
            </a:r>
            <a:endParaRPr sz="1500">
              <a:solidFill>
                <a:schemeClr val="dk2"/>
              </a:solidFill>
              <a:latin typeface="Josefin Sans"/>
              <a:ea typeface="Josefin Sans"/>
              <a:cs typeface="Josefin Sans"/>
              <a:sym typeface="Josefin Sans"/>
            </a:endParaRPr>
          </a:p>
          <a:p>
            <a:pPr indent="-323850" lvl="0" marL="457200" rtl="0" algn="l">
              <a:lnSpc>
                <a:spcPct val="150000"/>
              </a:lnSpc>
              <a:spcBef>
                <a:spcPts val="0"/>
              </a:spcBef>
              <a:spcAft>
                <a:spcPts val="0"/>
              </a:spcAft>
              <a:buClr>
                <a:schemeClr val="dk2"/>
              </a:buClr>
              <a:buSzPts val="1500"/>
              <a:buFont typeface="Josefin Sans"/>
              <a:buChar char="●"/>
            </a:pPr>
            <a:r>
              <a:rPr lang="en" sz="1500">
                <a:solidFill>
                  <a:schemeClr val="dk2"/>
                </a:solidFill>
                <a:latin typeface="Josefin Sans"/>
                <a:ea typeface="Josefin Sans"/>
                <a:cs typeface="Josefin Sans"/>
                <a:sym typeface="Josefin Sans"/>
              </a:rPr>
              <a:t>Be more robust.</a:t>
            </a:r>
            <a:endParaRPr sz="1500">
              <a:solidFill>
                <a:schemeClr val="dk2"/>
              </a:solidFill>
              <a:latin typeface="Josefin Sans"/>
              <a:ea typeface="Josefin Sans"/>
              <a:cs typeface="Josefin Sans"/>
              <a:sym typeface="Josefin Sans"/>
            </a:endParaRPr>
          </a:p>
        </p:txBody>
      </p:sp>
      <p:sp>
        <p:nvSpPr>
          <p:cNvPr id="185" name="Google Shape;185;p8"/>
          <p:cNvSpPr txBox="1"/>
          <p:nvPr>
            <p:ph idx="1" type="body"/>
          </p:nvPr>
        </p:nvSpPr>
        <p:spPr>
          <a:xfrm>
            <a:off x="4572000" y="1093875"/>
            <a:ext cx="4251600" cy="3708000"/>
          </a:xfrm>
          <a:prstGeom prst="rect">
            <a:avLst/>
          </a:prstGeom>
          <a:noFill/>
          <a:ln>
            <a:noFill/>
          </a:ln>
        </p:spPr>
        <p:txBody>
          <a:bodyPr anchorCtr="0" anchor="t" bIns="91425" lIns="91425" spcFirstLastPara="1" rIns="91425" wrap="square" tIns="91425">
            <a:normAutofit/>
          </a:bodyPr>
          <a:lstStyle/>
          <a:p>
            <a:pPr indent="0" lvl="0" marL="0" marR="0" rtl="0" algn="l">
              <a:lnSpc>
                <a:spcPct val="150000"/>
              </a:lnSpc>
              <a:spcBef>
                <a:spcPts val="0"/>
              </a:spcBef>
              <a:spcAft>
                <a:spcPts val="0"/>
              </a:spcAft>
              <a:buSzPts val="1300"/>
              <a:buNone/>
            </a:pPr>
            <a:r>
              <a:rPr b="1" lang="en" sz="1700">
                <a:solidFill>
                  <a:schemeClr val="dk2"/>
                </a:solidFill>
                <a:latin typeface="Josefin Sans"/>
                <a:ea typeface="Josefin Sans"/>
                <a:cs typeface="Josefin Sans"/>
                <a:sym typeface="Josefin Sans"/>
              </a:rPr>
              <a:t>Advantages of using MSCKF over Standard Kalman Filter</a:t>
            </a:r>
            <a:endParaRPr b="1" sz="1500">
              <a:solidFill>
                <a:schemeClr val="dk2"/>
              </a:solidFill>
              <a:latin typeface="Josefin Sans"/>
              <a:ea typeface="Josefin Sans"/>
              <a:cs typeface="Josefin Sans"/>
              <a:sym typeface="Josefin Sans"/>
            </a:endParaRPr>
          </a:p>
          <a:p>
            <a:pPr indent="0" lvl="0" marL="0" marR="0" rtl="0" algn="l">
              <a:lnSpc>
                <a:spcPct val="150000"/>
              </a:lnSpc>
              <a:spcBef>
                <a:spcPts val="1200"/>
              </a:spcBef>
              <a:spcAft>
                <a:spcPts val="0"/>
              </a:spcAft>
              <a:buSzPts val="1300"/>
              <a:buNone/>
            </a:pPr>
            <a:r>
              <a:rPr lang="en" sz="1500">
                <a:solidFill>
                  <a:schemeClr val="dk2"/>
                </a:solidFill>
                <a:latin typeface="Josefin Sans"/>
                <a:ea typeface="Josefin Sans"/>
                <a:cs typeface="Josefin Sans"/>
                <a:sym typeface="Josefin Sans"/>
              </a:rPr>
              <a:t>Compared with the optimization-based VIO algorithm (VINS, OKVIS), MSCKF: </a:t>
            </a:r>
            <a:endParaRPr sz="1500">
              <a:solidFill>
                <a:schemeClr val="dk2"/>
              </a:solidFill>
              <a:latin typeface="Josefin Sans"/>
              <a:ea typeface="Josefin Sans"/>
              <a:cs typeface="Josefin Sans"/>
              <a:sym typeface="Josefin Sans"/>
            </a:endParaRPr>
          </a:p>
          <a:p>
            <a:pPr indent="-323850" lvl="0" marL="457200" marR="0" rtl="0" algn="l">
              <a:lnSpc>
                <a:spcPct val="150000"/>
              </a:lnSpc>
              <a:spcBef>
                <a:spcPts val="1200"/>
              </a:spcBef>
              <a:spcAft>
                <a:spcPts val="0"/>
              </a:spcAft>
              <a:buClr>
                <a:schemeClr val="dk2"/>
              </a:buClr>
              <a:buSzPts val="1500"/>
              <a:buFont typeface="Josefin Sans"/>
              <a:buChar char="●"/>
            </a:pPr>
            <a:r>
              <a:rPr lang="en" sz="1500">
                <a:solidFill>
                  <a:schemeClr val="dk2"/>
                </a:solidFill>
                <a:latin typeface="Josefin Sans"/>
                <a:ea typeface="Josefin Sans"/>
                <a:cs typeface="Josefin Sans"/>
                <a:sym typeface="Josefin Sans"/>
              </a:rPr>
              <a:t>Adopts a structureless approach.</a:t>
            </a:r>
            <a:endParaRPr sz="1500">
              <a:solidFill>
                <a:schemeClr val="dk2"/>
              </a:solidFill>
              <a:latin typeface="Josefin Sans"/>
              <a:ea typeface="Josefin Sans"/>
              <a:cs typeface="Josefin Sans"/>
              <a:sym typeface="Josefin Sans"/>
            </a:endParaRPr>
          </a:p>
          <a:p>
            <a:pPr indent="-323850" lvl="0" marL="457200" rtl="0" algn="l">
              <a:lnSpc>
                <a:spcPct val="115000"/>
              </a:lnSpc>
              <a:spcBef>
                <a:spcPts val="0"/>
              </a:spcBef>
              <a:spcAft>
                <a:spcPts val="0"/>
              </a:spcAft>
              <a:buClr>
                <a:schemeClr val="dk2"/>
              </a:buClr>
              <a:buSzPts val="1500"/>
              <a:buFont typeface="Josefin Sans"/>
              <a:buChar char="●"/>
            </a:pPr>
            <a:r>
              <a:rPr lang="en" sz="1500">
                <a:solidFill>
                  <a:schemeClr val="dk2"/>
                </a:solidFill>
                <a:latin typeface="Josefin Sans"/>
                <a:ea typeface="Josefin Sans"/>
                <a:cs typeface="Josefin Sans"/>
                <a:sym typeface="Josefin Sans"/>
              </a:rPr>
              <a:t>Runs on embedded platforms with limited computing resources.</a:t>
            </a:r>
            <a:endParaRPr sz="1500">
              <a:solidFill>
                <a:schemeClr val="dk2"/>
              </a:solidFill>
              <a:latin typeface="Josefin Sans"/>
              <a:ea typeface="Josefin Sans"/>
              <a:cs typeface="Josefin Sans"/>
              <a:sym typeface="Josefin Sans"/>
            </a:endParaRPr>
          </a:p>
          <a:p>
            <a:pPr indent="-323850" lvl="0" marL="457200" rtl="0" algn="l">
              <a:lnSpc>
                <a:spcPct val="150000"/>
              </a:lnSpc>
              <a:spcBef>
                <a:spcPts val="0"/>
              </a:spcBef>
              <a:spcAft>
                <a:spcPts val="0"/>
              </a:spcAft>
              <a:buClr>
                <a:schemeClr val="dk2"/>
              </a:buClr>
              <a:buSzPts val="1500"/>
              <a:buFont typeface="Josefin Sans"/>
              <a:buChar char="●"/>
            </a:pPr>
            <a:r>
              <a:rPr lang="en" sz="1500">
                <a:solidFill>
                  <a:schemeClr val="dk2"/>
                </a:solidFill>
                <a:latin typeface="Josefin Sans"/>
                <a:ea typeface="Josefin Sans"/>
                <a:cs typeface="Josefin Sans"/>
                <a:sym typeface="Josefin Sans"/>
              </a:rPr>
              <a:t>Provides faster output with same accuracy.</a:t>
            </a:r>
            <a:endParaRPr sz="1500">
              <a:solidFill>
                <a:schemeClr val="dk2"/>
              </a:solidFill>
              <a:latin typeface="Josefin Sans"/>
              <a:ea typeface="Josefin Sans"/>
              <a:cs typeface="Josefin Sans"/>
              <a:sym typeface="Josefin Sans"/>
            </a:endParaRPr>
          </a:p>
        </p:txBody>
      </p:sp>
    </p:spTree>
  </p:cSld>
  <p:clrMapOvr>
    <a:masterClrMapping/>
  </p:clrMapOvr>
  <p:transition spd="slow">
    <p:push/>
  </p:transition>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9"/>
          <p:cNvSpPr/>
          <p:nvPr/>
        </p:nvSpPr>
        <p:spPr>
          <a:xfrm>
            <a:off x="2267425" y="1605925"/>
            <a:ext cx="2014800" cy="1768200"/>
          </a:xfrm>
          <a:prstGeom prst="rect">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1" name="Google Shape;191;p9"/>
          <p:cNvSpPr/>
          <p:nvPr/>
        </p:nvSpPr>
        <p:spPr>
          <a:xfrm>
            <a:off x="192900" y="1118425"/>
            <a:ext cx="1639500" cy="27432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2" name="Google Shape;192;p9"/>
          <p:cNvSpPr/>
          <p:nvPr/>
        </p:nvSpPr>
        <p:spPr>
          <a:xfrm>
            <a:off x="300050" y="1268450"/>
            <a:ext cx="1403700" cy="664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Josefin Sans"/>
                <a:ea typeface="Josefin Sans"/>
                <a:cs typeface="Josefin Sans"/>
                <a:sym typeface="Josefin Sans"/>
              </a:rPr>
              <a:t>Cam_0 Image</a:t>
            </a:r>
            <a:endParaRPr b="0" i="0" sz="1400" u="none" cap="none" strike="noStrike">
              <a:solidFill>
                <a:srgbClr val="000000"/>
              </a:solidFill>
              <a:latin typeface="Josefin Sans"/>
              <a:ea typeface="Josefin Sans"/>
              <a:cs typeface="Josefin Sans"/>
              <a:sym typeface="Josefin Sans"/>
            </a:endParaRPr>
          </a:p>
        </p:txBody>
      </p:sp>
      <p:sp>
        <p:nvSpPr>
          <p:cNvPr id="193" name="Google Shape;193;p9"/>
          <p:cNvSpPr/>
          <p:nvPr/>
        </p:nvSpPr>
        <p:spPr>
          <a:xfrm>
            <a:off x="300050" y="2149525"/>
            <a:ext cx="1403700" cy="664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Josefin Sans"/>
                <a:ea typeface="Josefin Sans"/>
                <a:cs typeface="Josefin Sans"/>
                <a:sym typeface="Josefin Sans"/>
              </a:rPr>
              <a:t>Cam_1 Image</a:t>
            </a:r>
            <a:endParaRPr b="0" i="0" sz="1400" u="none" cap="none" strike="noStrike">
              <a:solidFill>
                <a:srgbClr val="000000"/>
              </a:solidFill>
              <a:latin typeface="Josefin Sans"/>
              <a:ea typeface="Josefin Sans"/>
              <a:cs typeface="Josefin Sans"/>
              <a:sym typeface="Josefin Sans"/>
            </a:endParaRPr>
          </a:p>
        </p:txBody>
      </p:sp>
      <p:sp>
        <p:nvSpPr>
          <p:cNvPr id="194" name="Google Shape;194;p9"/>
          <p:cNvSpPr/>
          <p:nvPr/>
        </p:nvSpPr>
        <p:spPr>
          <a:xfrm>
            <a:off x="300050" y="3030600"/>
            <a:ext cx="1403700" cy="664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Josefin Sans"/>
                <a:ea typeface="Josefin Sans"/>
                <a:cs typeface="Josefin Sans"/>
                <a:sym typeface="Josefin Sans"/>
              </a:rPr>
              <a:t>IMU Data</a:t>
            </a:r>
            <a:endParaRPr b="0" i="0" sz="1400" u="none" cap="none" strike="noStrike">
              <a:solidFill>
                <a:srgbClr val="000000"/>
              </a:solidFill>
              <a:latin typeface="Josefin Sans"/>
              <a:ea typeface="Josefin Sans"/>
              <a:cs typeface="Josefin Sans"/>
              <a:sym typeface="Josefin Sans"/>
            </a:endParaRPr>
          </a:p>
        </p:txBody>
      </p:sp>
      <p:sp>
        <p:nvSpPr>
          <p:cNvPr id="195" name="Google Shape;195;p9"/>
          <p:cNvSpPr txBox="1"/>
          <p:nvPr/>
        </p:nvSpPr>
        <p:spPr>
          <a:xfrm>
            <a:off x="326750" y="4385725"/>
            <a:ext cx="13503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Josefin Sans"/>
                <a:ea typeface="Josefin Sans"/>
                <a:cs typeface="Josefin Sans"/>
                <a:sym typeface="Josefin Sans"/>
              </a:rPr>
              <a:t>Sensor data</a:t>
            </a:r>
            <a:endParaRPr b="0" i="0" sz="1400" u="none" cap="none" strike="noStrike">
              <a:solidFill>
                <a:srgbClr val="000000"/>
              </a:solidFill>
              <a:latin typeface="Josefin Sans"/>
              <a:ea typeface="Josefin Sans"/>
              <a:cs typeface="Josefin Sans"/>
              <a:sym typeface="Josefin Sans"/>
            </a:endParaRPr>
          </a:p>
        </p:txBody>
      </p:sp>
      <p:sp>
        <p:nvSpPr>
          <p:cNvPr id="196" name="Google Shape;196;p9"/>
          <p:cNvSpPr/>
          <p:nvPr/>
        </p:nvSpPr>
        <p:spPr>
          <a:xfrm>
            <a:off x="2400325" y="2532200"/>
            <a:ext cx="1749000" cy="664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Josefin Sans"/>
                <a:ea typeface="Josefin Sans"/>
                <a:cs typeface="Josefin Sans"/>
                <a:sym typeface="Josefin Sans"/>
              </a:rPr>
              <a:t>IMUCallback()</a:t>
            </a:r>
            <a:endParaRPr b="0" i="0" sz="1400" u="none" cap="none" strike="noStrike">
              <a:solidFill>
                <a:srgbClr val="000000"/>
              </a:solidFill>
              <a:latin typeface="Josefin Sans"/>
              <a:ea typeface="Josefin Sans"/>
              <a:cs typeface="Josefin Sans"/>
              <a:sym typeface="Josefin Sans"/>
            </a:endParaRPr>
          </a:p>
          <a:p>
            <a:pPr indent="0" lvl="0" marL="0" marR="0" rtl="0" algn="ctr">
              <a:lnSpc>
                <a:spcPct val="100000"/>
              </a:lnSpc>
              <a:spcBef>
                <a:spcPts val="0"/>
              </a:spcBef>
              <a:spcAft>
                <a:spcPts val="0"/>
              </a:spcAft>
              <a:buClr>
                <a:srgbClr val="000000"/>
              </a:buClr>
              <a:buSzPts val="1300"/>
              <a:buFont typeface="Arial"/>
              <a:buNone/>
            </a:pPr>
            <a:r>
              <a:rPr b="0" i="0" lang="en" sz="1300" u="none" cap="none" strike="noStrike">
                <a:solidFill>
                  <a:srgbClr val="000000"/>
                </a:solidFill>
                <a:latin typeface="Josefin Sans"/>
                <a:ea typeface="Josefin Sans"/>
                <a:cs typeface="Josefin Sans"/>
                <a:sym typeface="Josefin Sans"/>
              </a:rPr>
              <a:t>for IMU data storage</a:t>
            </a:r>
            <a:endParaRPr b="0" i="0" sz="1300" u="none" cap="none" strike="noStrike">
              <a:solidFill>
                <a:srgbClr val="000000"/>
              </a:solidFill>
              <a:latin typeface="Josefin Sans"/>
              <a:ea typeface="Josefin Sans"/>
              <a:cs typeface="Josefin Sans"/>
              <a:sym typeface="Josefin Sans"/>
            </a:endParaRPr>
          </a:p>
        </p:txBody>
      </p:sp>
      <p:sp>
        <p:nvSpPr>
          <p:cNvPr id="197" name="Google Shape;197;p9"/>
          <p:cNvSpPr/>
          <p:nvPr/>
        </p:nvSpPr>
        <p:spPr>
          <a:xfrm>
            <a:off x="2400325" y="1755950"/>
            <a:ext cx="1749000" cy="664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Josefin Sans"/>
                <a:ea typeface="Josefin Sans"/>
                <a:cs typeface="Josefin Sans"/>
                <a:sym typeface="Josefin Sans"/>
              </a:rPr>
              <a:t>StereoCallback()</a:t>
            </a:r>
            <a:endParaRPr b="0" i="0" sz="1400" u="none" cap="none" strike="noStrike">
              <a:solidFill>
                <a:srgbClr val="000000"/>
              </a:solidFill>
              <a:latin typeface="Josefin Sans"/>
              <a:ea typeface="Josefin Sans"/>
              <a:cs typeface="Josefin Sans"/>
              <a:sym typeface="Josefin Sans"/>
            </a:endParaRPr>
          </a:p>
          <a:p>
            <a:pPr indent="0" lvl="0" marL="0" marR="0" rtl="0" algn="ctr">
              <a:lnSpc>
                <a:spcPct val="100000"/>
              </a:lnSpc>
              <a:spcBef>
                <a:spcPts val="0"/>
              </a:spcBef>
              <a:spcAft>
                <a:spcPts val="0"/>
              </a:spcAft>
              <a:buClr>
                <a:srgbClr val="000000"/>
              </a:buClr>
              <a:buSzPts val="1300"/>
              <a:buFont typeface="Arial"/>
              <a:buNone/>
            </a:pPr>
            <a:r>
              <a:rPr b="0" i="0" lang="en" sz="1300" u="none" cap="none" strike="noStrike">
                <a:solidFill>
                  <a:srgbClr val="000000"/>
                </a:solidFill>
                <a:latin typeface="Josefin Sans"/>
                <a:ea typeface="Josefin Sans"/>
                <a:cs typeface="Josefin Sans"/>
                <a:sym typeface="Josefin Sans"/>
              </a:rPr>
              <a:t>for camera tracking and processing</a:t>
            </a:r>
            <a:endParaRPr b="0" i="0" sz="1300" u="none" cap="none" strike="noStrike">
              <a:solidFill>
                <a:srgbClr val="000000"/>
              </a:solidFill>
              <a:latin typeface="Josefin Sans"/>
              <a:ea typeface="Josefin Sans"/>
              <a:cs typeface="Josefin Sans"/>
              <a:sym typeface="Josefin Sans"/>
            </a:endParaRPr>
          </a:p>
        </p:txBody>
      </p:sp>
      <p:sp>
        <p:nvSpPr>
          <p:cNvPr id="198" name="Google Shape;198;p9"/>
          <p:cNvSpPr txBox="1"/>
          <p:nvPr/>
        </p:nvSpPr>
        <p:spPr>
          <a:xfrm>
            <a:off x="2599675" y="4385725"/>
            <a:ext cx="13503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Josefin Sans"/>
                <a:ea typeface="Josefin Sans"/>
                <a:cs typeface="Josefin Sans"/>
                <a:sym typeface="Josefin Sans"/>
              </a:rPr>
              <a:t>Front End</a:t>
            </a:r>
            <a:endParaRPr b="0" i="0" sz="1400" u="none" cap="none" strike="noStrike">
              <a:solidFill>
                <a:srgbClr val="000000"/>
              </a:solidFill>
              <a:latin typeface="Josefin Sans"/>
              <a:ea typeface="Josefin Sans"/>
              <a:cs typeface="Josefin Sans"/>
              <a:sym typeface="Josefin Sans"/>
            </a:endParaRPr>
          </a:p>
        </p:txBody>
      </p:sp>
      <p:sp>
        <p:nvSpPr>
          <p:cNvPr id="199" name="Google Shape;199;p9"/>
          <p:cNvSpPr/>
          <p:nvPr/>
        </p:nvSpPr>
        <p:spPr>
          <a:xfrm>
            <a:off x="1900963" y="2281675"/>
            <a:ext cx="297900" cy="400200"/>
          </a:xfrm>
          <a:prstGeom prst="rightArrow">
            <a:avLst>
              <a:gd fmla="val 50000" name="adj1"/>
              <a:gd fmla="val 50000" name="adj2"/>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0" name="Google Shape;200;p9"/>
          <p:cNvSpPr/>
          <p:nvPr/>
        </p:nvSpPr>
        <p:spPr>
          <a:xfrm>
            <a:off x="4282225" y="936225"/>
            <a:ext cx="1350300" cy="572700"/>
          </a:xfrm>
          <a:prstGeom prst="round2DiagRect">
            <a:avLst>
              <a:gd fmla="val 16667" name="adj1"/>
              <a:gd fmla="val 0" name="adj2"/>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Josefin Sans"/>
                <a:ea typeface="Josefin Sans"/>
                <a:cs typeface="Josefin Sans"/>
                <a:sym typeface="Josefin Sans"/>
              </a:rPr>
              <a:t>Tracking Info</a:t>
            </a:r>
            <a:endParaRPr b="0" i="0" sz="1400" u="none" cap="none" strike="noStrike">
              <a:solidFill>
                <a:srgbClr val="000000"/>
              </a:solidFill>
              <a:latin typeface="Josefin Sans"/>
              <a:ea typeface="Josefin Sans"/>
              <a:cs typeface="Josefin Sans"/>
              <a:sym typeface="Josefin Sans"/>
            </a:endParaRPr>
          </a:p>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Josefin Sans"/>
                <a:ea typeface="Josefin Sans"/>
                <a:cs typeface="Josefin Sans"/>
                <a:sym typeface="Josefin Sans"/>
              </a:rPr>
              <a:t>&amp; Features</a:t>
            </a:r>
            <a:endParaRPr b="0" i="0" sz="1400" u="none" cap="none" strike="noStrike">
              <a:solidFill>
                <a:srgbClr val="000000"/>
              </a:solidFill>
              <a:latin typeface="Josefin Sans"/>
              <a:ea typeface="Josefin Sans"/>
              <a:cs typeface="Josefin Sans"/>
              <a:sym typeface="Josefin Sans"/>
            </a:endParaRPr>
          </a:p>
        </p:txBody>
      </p:sp>
      <p:sp>
        <p:nvSpPr>
          <p:cNvPr id="201" name="Google Shape;201;p9"/>
          <p:cNvSpPr/>
          <p:nvPr/>
        </p:nvSpPr>
        <p:spPr>
          <a:xfrm>
            <a:off x="5559500" y="1605925"/>
            <a:ext cx="2014800" cy="1768200"/>
          </a:xfrm>
          <a:prstGeom prst="rect">
            <a:avLst/>
          </a:prstGeom>
          <a:solidFill>
            <a:schemeClr val="accent5"/>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 name="Google Shape;202;p9"/>
          <p:cNvSpPr/>
          <p:nvPr/>
        </p:nvSpPr>
        <p:spPr>
          <a:xfrm>
            <a:off x="5692400" y="2682500"/>
            <a:ext cx="1749000" cy="5142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Josefin Sans"/>
                <a:ea typeface="Josefin Sans"/>
                <a:cs typeface="Josefin Sans"/>
                <a:sym typeface="Josefin Sans"/>
              </a:rPr>
              <a:t>IMUCallback()</a:t>
            </a:r>
            <a:endParaRPr b="0" i="0" sz="1400" u="none" cap="none" strike="noStrike">
              <a:solidFill>
                <a:srgbClr val="000000"/>
              </a:solidFill>
              <a:latin typeface="Josefin Sans"/>
              <a:ea typeface="Josefin Sans"/>
              <a:cs typeface="Josefin Sans"/>
              <a:sym typeface="Josefin Sans"/>
            </a:endParaRPr>
          </a:p>
          <a:p>
            <a:pPr indent="0" lvl="0" marL="0" marR="0" rtl="0" algn="ctr">
              <a:lnSpc>
                <a:spcPct val="100000"/>
              </a:lnSpc>
              <a:spcBef>
                <a:spcPts val="0"/>
              </a:spcBef>
              <a:spcAft>
                <a:spcPts val="0"/>
              </a:spcAft>
              <a:buClr>
                <a:srgbClr val="000000"/>
              </a:buClr>
              <a:buSzPts val="1200"/>
              <a:buFont typeface="Arial"/>
              <a:buNone/>
            </a:pPr>
            <a:r>
              <a:rPr b="0" i="0" lang="en" sz="1200" u="none" cap="none" strike="noStrike">
                <a:solidFill>
                  <a:srgbClr val="000000"/>
                </a:solidFill>
                <a:latin typeface="Josefin Sans"/>
                <a:ea typeface="Josefin Sans"/>
                <a:cs typeface="Josefin Sans"/>
                <a:sym typeface="Josefin Sans"/>
              </a:rPr>
              <a:t>Bias and Gravity</a:t>
            </a:r>
            <a:endParaRPr b="0" i="0" sz="1200" u="none" cap="none" strike="noStrike">
              <a:solidFill>
                <a:srgbClr val="000000"/>
              </a:solidFill>
              <a:latin typeface="Josefin Sans"/>
              <a:ea typeface="Josefin Sans"/>
              <a:cs typeface="Josefin Sans"/>
              <a:sym typeface="Josefin Sans"/>
            </a:endParaRPr>
          </a:p>
        </p:txBody>
      </p:sp>
      <p:sp>
        <p:nvSpPr>
          <p:cNvPr id="203" name="Google Shape;203;p9"/>
          <p:cNvSpPr/>
          <p:nvPr/>
        </p:nvSpPr>
        <p:spPr>
          <a:xfrm>
            <a:off x="5692400" y="1755950"/>
            <a:ext cx="1749000" cy="664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Josefin Sans"/>
                <a:ea typeface="Josefin Sans"/>
                <a:cs typeface="Josefin Sans"/>
                <a:sym typeface="Josefin Sans"/>
              </a:rPr>
              <a:t>F</a:t>
            </a:r>
            <a:r>
              <a:rPr b="0" i="0" lang="en" sz="1300" u="none" cap="none" strike="noStrike">
                <a:solidFill>
                  <a:srgbClr val="000000"/>
                </a:solidFill>
                <a:latin typeface="Josefin Sans"/>
                <a:ea typeface="Josefin Sans"/>
                <a:cs typeface="Josefin Sans"/>
                <a:sym typeface="Josefin Sans"/>
              </a:rPr>
              <a:t>eatureCallback()</a:t>
            </a:r>
            <a:endParaRPr b="0" i="0" sz="1300" u="none" cap="none" strike="noStrike">
              <a:solidFill>
                <a:srgbClr val="000000"/>
              </a:solidFill>
              <a:latin typeface="Josefin Sans"/>
              <a:ea typeface="Josefin Sans"/>
              <a:cs typeface="Josefin Sans"/>
              <a:sym typeface="Josefin Sans"/>
            </a:endParaRPr>
          </a:p>
          <a:p>
            <a:pPr indent="0" lvl="0" marL="0" marR="0" rtl="0" algn="ctr">
              <a:lnSpc>
                <a:spcPct val="100000"/>
              </a:lnSpc>
              <a:spcBef>
                <a:spcPts val="0"/>
              </a:spcBef>
              <a:spcAft>
                <a:spcPts val="0"/>
              </a:spcAft>
              <a:buClr>
                <a:srgbClr val="000000"/>
              </a:buClr>
              <a:buSzPts val="1900"/>
              <a:buFont typeface="Arial"/>
              <a:buNone/>
            </a:pPr>
            <a:r>
              <a:rPr b="0" i="0" lang="en" sz="1900" u="none" cap="none" strike="noStrike">
                <a:solidFill>
                  <a:srgbClr val="000000"/>
                </a:solidFill>
                <a:latin typeface="Josefin Sans"/>
                <a:ea typeface="Josefin Sans"/>
                <a:cs typeface="Josefin Sans"/>
                <a:sym typeface="Josefin Sans"/>
              </a:rPr>
              <a:t>➡</a:t>
            </a:r>
            <a:endParaRPr b="0" i="0" sz="1900" u="none" cap="none" strike="noStrike">
              <a:solidFill>
                <a:srgbClr val="000000"/>
              </a:solidFill>
              <a:latin typeface="Josefin Sans"/>
              <a:ea typeface="Josefin Sans"/>
              <a:cs typeface="Josefin Sans"/>
              <a:sym typeface="Josefin Sans"/>
            </a:endParaRPr>
          </a:p>
        </p:txBody>
      </p:sp>
      <p:sp>
        <p:nvSpPr>
          <p:cNvPr id="204" name="Google Shape;204;p9"/>
          <p:cNvSpPr/>
          <p:nvPr/>
        </p:nvSpPr>
        <p:spPr>
          <a:xfrm>
            <a:off x="6470450" y="2420450"/>
            <a:ext cx="192900" cy="230400"/>
          </a:xfrm>
          <a:prstGeom prst="up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5" name="Google Shape;205;p9"/>
          <p:cNvSpPr/>
          <p:nvPr/>
        </p:nvSpPr>
        <p:spPr>
          <a:xfrm>
            <a:off x="3163475" y="3583025"/>
            <a:ext cx="2059500" cy="460800"/>
          </a:xfrm>
          <a:prstGeom prst="round2DiagRect">
            <a:avLst>
              <a:gd fmla="val 16667" name="adj1"/>
              <a:gd fmla="val 0" name="adj2"/>
            </a:avLst>
          </a:prstGeom>
          <a:solidFill>
            <a:srgbClr val="EAD1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Josefin Sans"/>
                <a:ea typeface="Josefin Sans"/>
                <a:cs typeface="Josefin Sans"/>
                <a:sym typeface="Josefin Sans"/>
              </a:rPr>
              <a:t>Odom</a:t>
            </a:r>
            <a:endParaRPr b="0" i="0" sz="1400" u="none" cap="none" strike="noStrike">
              <a:solidFill>
                <a:srgbClr val="000000"/>
              </a:solidFill>
              <a:latin typeface="Josefin Sans"/>
              <a:ea typeface="Josefin Sans"/>
              <a:cs typeface="Josefin Sans"/>
              <a:sym typeface="Josefin Sans"/>
            </a:endParaRPr>
          </a:p>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Josefin Sans"/>
                <a:ea typeface="Josefin Sans"/>
                <a:cs typeface="Josefin Sans"/>
                <a:sym typeface="Josefin Sans"/>
              </a:rPr>
              <a:t>Feature_point_cloud</a:t>
            </a:r>
            <a:endParaRPr b="0" i="0" sz="1400" u="none" cap="none" strike="noStrike">
              <a:solidFill>
                <a:srgbClr val="000000"/>
              </a:solidFill>
              <a:latin typeface="Josefin Sans"/>
              <a:ea typeface="Josefin Sans"/>
              <a:cs typeface="Josefin Sans"/>
              <a:sym typeface="Josefin Sans"/>
            </a:endParaRPr>
          </a:p>
        </p:txBody>
      </p:sp>
      <p:sp>
        <p:nvSpPr>
          <p:cNvPr id="206" name="Google Shape;206;p9"/>
          <p:cNvSpPr/>
          <p:nvPr/>
        </p:nvSpPr>
        <p:spPr>
          <a:xfrm>
            <a:off x="3257575" y="1093275"/>
            <a:ext cx="891900" cy="400200"/>
          </a:xfrm>
          <a:prstGeom prst="bentArrow">
            <a:avLst>
              <a:gd fmla="val 25000" name="adj1"/>
              <a:gd fmla="val 25000" name="adj2"/>
              <a:gd fmla="val 25000" name="adj3"/>
              <a:gd fmla="val 43750" name="adj4"/>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7" name="Google Shape;207;p9"/>
          <p:cNvSpPr/>
          <p:nvPr/>
        </p:nvSpPr>
        <p:spPr>
          <a:xfrm rot="5400000">
            <a:off x="6059950" y="899175"/>
            <a:ext cx="421800" cy="810000"/>
          </a:xfrm>
          <a:prstGeom prst="bentArrow">
            <a:avLst>
              <a:gd fmla="val 25000" name="adj1"/>
              <a:gd fmla="val 25000" name="adj2"/>
              <a:gd fmla="val 25000" name="adj3"/>
              <a:gd fmla="val 43750" name="adj4"/>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8" name="Google Shape;208;p9"/>
          <p:cNvSpPr txBox="1"/>
          <p:nvPr/>
        </p:nvSpPr>
        <p:spPr>
          <a:xfrm>
            <a:off x="5891750" y="4364125"/>
            <a:ext cx="1350300" cy="400200"/>
          </a:xfrm>
          <a:prstGeom prst="rect">
            <a:avLst/>
          </a:prstGeom>
          <a:noFill/>
          <a:ln>
            <a:noFill/>
          </a:ln>
        </p:spPr>
        <p:txBody>
          <a:bodyPr anchorCtr="0" anchor="t" bIns="91425" lIns="91425" spcFirstLastPara="1" rIns="91425" wrap="square" tIns="91425">
            <a:spAutoFit/>
          </a:bodyPr>
          <a:lstStyle/>
          <a:p>
            <a:pPr indent="0" lvl="0" marL="0" marR="0" rtl="0" algn="ctr">
              <a:lnSpc>
                <a:spcPct val="100000"/>
              </a:lnSpc>
              <a:spcBef>
                <a:spcPts val="0"/>
              </a:spcBef>
              <a:spcAft>
                <a:spcPts val="0"/>
              </a:spcAft>
              <a:buClr>
                <a:srgbClr val="000000"/>
              </a:buClr>
              <a:buSzPts val="1400"/>
              <a:buFont typeface="Arial"/>
              <a:buNone/>
            </a:pPr>
            <a:r>
              <a:rPr b="0" i="0" lang="en" sz="1400" u="none" cap="none" strike="noStrike">
                <a:solidFill>
                  <a:srgbClr val="000000"/>
                </a:solidFill>
                <a:latin typeface="Josefin Sans"/>
                <a:ea typeface="Josefin Sans"/>
                <a:cs typeface="Josefin Sans"/>
                <a:sym typeface="Josefin Sans"/>
              </a:rPr>
              <a:t>Back End</a:t>
            </a:r>
            <a:endParaRPr b="0" i="0" sz="1400" u="none" cap="none" strike="noStrike">
              <a:solidFill>
                <a:srgbClr val="000000"/>
              </a:solidFill>
              <a:latin typeface="Josefin Sans"/>
              <a:ea typeface="Josefin Sans"/>
              <a:cs typeface="Josefin Sans"/>
              <a:sym typeface="Josefin Sans"/>
            </a:endParaRPr>
          </a:p>
        </p:txBody>
      </p:sp>
      <p:sp>
        <p:nvSpPr>
          <p:cNvPr id="209" name="Google Shape;209;p9"/>
          <p:cNvSpPr/>
          <p:nvPr/>
        </p:nvSpPr>
        <p:spPr>
          <a:xfrm rot="10800000">
            <a:off x="5465175" y="3556225"/>
            <a:ext cx="1307100" cy="332100"/>
          </a:xfrm>
          <a:prstGeom prst="bentArrow">
            <a:avLst>
              <a:gd fmla="val 38716" name="adj1"/>
              <a:gd fmla="val 25000" name="adj2"/>
              <a:gd fmla="val 25000" name="adj3"/>
              <a:gd fmla="val 43750" name="adj4"/>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0" name="Google Shape;210;p9"/>
          <p:cNvSpPr txBox="1"/>
          <p:nvPr/>
        </p:nvSpPr>
        <p:spPr>
          <a:xfrm>
            <a:off x="7574300" y="1605925"/>
            <a:ext cx="1749000" cy="2047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000000"/>
                </a:solidFill>
                <a:latin typeface="Josefin Sans SemiBold"/>
                <a:ea typeface="Josefin Sans SemiBold"/>
                <a:cs typeface="Josefin Sans SemiBold"/>
                <a:sym typeface="Josefin Sans SemiBold"/>
              </a:rPr>
              <a:t>BatchIMUProcessing</a:t>
            </a:r>
            <a:endParaRPr b="0" i="0" sz="1100" u="none" cap="none" strike="noStrike">
              <a:solidFill>
                <a:srgbClr val="000000"/>
              </a:solidFill>
              <a:latin typeface="Josefin Sans SemiBold"/>
              <a:ea typeface="Josefin Sans SemiBold"/>
              <a:cs typeface="Josefin Sans SemiBold"/>
              <a:sym typeface="Josefin Sans SemiBold"/>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Josefin Sans SemiBold"/>
              <a:ea typeface="Josefin Sans SemiBold"/>
              <a:cs typeface="Josefin Sans SemiBold"/>
              <a:sym typeface="Josefin Sans SemiBold"/>
            </a:endParaRPr>
          </a:p>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chemeClr val="dk2"/>
                </a:solidFill>
                <a:highlight>
                  <a:srgbClr val="FFFFFF"/>
                </a:highlight>
                <a:latin typeface="Josefin Sans SemiBold"/>
                <a:ea typeface="Josefin Sans SemiBold"/>
                <a:cs typeface="Josefin Sans SemiBold"/>
                <a:sym typeface="Josefin Sans SemiBold"/>
              </a:rPr>
              <a:t>StateAugmentation</a:t>
            </a:r>
            <a:endParaRPr b="0" i="0" sz="1000" u="none" cap="none" strike="noStrike">
              <a:solidFill>
                <a:schemeClr val="dk2"/>
              </a:solidFill>
              <a:latin typeface="Josefin Sans SemiBold"/>
              <a:ea typeface="Josefin Sans SemiBold"/>
              <a:cs typeface="Josefin Sans SemiBold"/>
              <a:sym typeface="Josefin Sans SemiBold"/>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Josefin Sans SemiBold"/>
              <a:ea typeface="Josefin Sans SemiBold"/>
              <a:cs typeface="Josefin Sans SemiBold"/>
              <a:sym typeface="Josefin Sans SemiBold"/>
            </a:endParaRPr>
          </a:p>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000000"/>
                </a:solidFill>
                <a:latin typeface="Josefin Sans SemiBold"/>
                <a:ea typeface="Josefin Sans SemiBold"/>
                <a:cs typeface="Josefin Sans SemiBold"/>
                <a:sym typeface="Josefin Sans SemiBold"/>
              </a:rPr>
              <a:t>AddFeatureObserve</a:t>
            </a:r>
            <a:endParaRPr b="0" i="0" sz="1100" u="none" cap="none" strike="noStrike">
              <a:solidFill>
                <a:srgbClr val="000000"/>
              </a:solidFill>
              <a:latin typeface="Josefin Sans SemiBold"/>
              <a:ea typeface="Josefin Sans SemiBold"/>
              <a:cs typeface="Josefin Sans SemiBold"/>
              <a:sym typeface="Josefin Sans SemiBold"/>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Josefin Sans SemiBold"/>
              <a:ea typeface="Josefin Sans SemiBold"/>
              <a:cs typeface="Josefin Sans SemiBold"/>
              <a:sym typeface="Josefin Sans SemiBold"/>
            </a:endParaRPr>
          </a:p>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000000"/>
                </a:solidFill>
                <a:latin typeface="Josefin Sans SemiBold"/>
                <a:ea typeface="Josefin Sans SemiBold"/>
                <a:cs typeface="Josefin Sans SemiBold"/>
                <a:sym typeface="Josefin Sans SemiBold"/>
              </a:rPr>
              <a:t>RemoveLostFeature</a:t>
            </a:r>
            <a:endParaRPr b="0" i="0" sz="1100" u="none" cap="none" strike="noStrike">
              <a:solidFill>
                <a:srgbClr val="000000"/>
              </a:solidFill>
              <a:latin typeface="Josefin Sans SemiBold"/>
              <a:ea typeface="Josefin Sans SemiBold"/>
              <a:cs typeface="Josefin Sans SemiBold"/>
              <a:sym typeface="Josefin Sans SemiBold"/>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Josefin Sans SemiBold"/>
              <a:ea typeface="Josefin Sans SemiBold"/>
              <a:cs typeface="Josefin Sans SemiBold"/>
              <a:sym typeface="Josefin Sans SemiBold"/>
            </a:endParaRPr>
          </a:p>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000000"/>
                </a:solidFill>
                <a:latin typeface="Josefin Sans SemiBold"/>
                <a:ea typeface="Josefin Sans SemiBold"/>
                <a:cs typeface="Josefin Sans SemiBold"/>
                <a:sym typeface="Josefin Sans SemiBold"/>
              </a:rPr>
              <a:t>PruneCamStateBuffer</a:t>
            </a:r>
            <a:endParaRPr b="0" i="0" sz="1100" u="none" cap="none" strike="noStrike">
              <a:solidFill>
                <a:srgbClr val="000000"/>
              </a:solidFill>
              <a:latin typeface="Josefin Sans SemiBold"/>
              <a:ea typeface="Josefin Sans SemiBold"/>
              <a:cs typeface="Josefin Sans SemiBold"/>
              <a:sym typeface="Josefin Sans SemiBold"/>
            </a:endParaRPr>
          </a:p>
          <a:p>
            <a:pPr indent="0" lvl="0" marL="0" marR="0" rtl="0" algn="l">
              <a:lnSpc>
                <a:spcPct val="100000"/>
              </a:lnSpc>
              <a:spcBef>
                <a:spcPts val="0"/>
              </a:spcBef>
              <a:spcAft>
                <a:spcPts val="0"/>
              </a:spcAft>
              <a:buClr>
                <a:srgbClr val="000000"/>
              </a:buClr>
              <a:buSzPts val="1100"/>
              <a:buFont typeface="Arial"/>
              <a:buNone/>
            </a:pPr>
            <a:r>
              <a:t/>
            </a:r>
            <a:endParaRPr b="0" i="0" sz="1100" u="none" cap="none" strike="noStrike">
              <a:solidFill>
                <a:srgbClr val="000000"/>
              </a:solidFill>
              <a:latin typeface="Josefin Sans SemiBold"/>
              <a:ea typeface="Josefin Sans SemiBold"/>
              <a:cs typeface="Josefin Sans SemiBold"/>
              <a:sym typeface="Josefin Sans SemiBold"/>
            </a:endParaRPr>
          </a:p>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000000"/>
                </a:solidFill>
                <a:latin typeface="Josefin Sans SemiBold"/>
                <a:ea typeface="Josefin Sans SemiBold"/>
                <a:cs typeface="Josefin Sans SemiBold"/>
                <a:sym typeface="Josefin Sans SemiBold"/>
              </a:rPr>
              <a:t>OnlineReset</a:t>
            </a:r>
            <a:endParaRPr b="0" i="0" sz="1100" u="none" cap="none" strike="noStrike">
              <a:solidFill>
                <a:srgbClr val="000000"/>
              </a:solidFill>
              <a:latin typeface="Josefin Sans SemiBold"/>
              <a:ea typeface="Josefin Sans SemiBold"/>
              <a:cs typeface="Josefin Sans SemiBold"/>
              <a:sym typeface="Josefin Sans SemiBold"/>
            </a:endParaRPr>
          </a:p>
        </p:txBody>
      </p:sp>
      <p:sp>
        <p:nvSpPr>
          <p:cNvPr id="211" name="Google Shape;211;p9"/>
          <p:cNvSpPr txBox="1"/>
          <p:nvPr>
            <p:ph type="title"/>
          </p:nvPr>
        </p:nvSpPr>
        <p:spPr>
          <a:xfrm>
            <a:off x="0" y="-207169"/>
            <a:ext cx="8965500" cy="800544"/>
          </a:xfrm>
          <a:prstGeom prst="rect">
            <a:avLst/>
          </a:prstGeom>
          <a:noFill/>
          <a:ln>
            <a:noFill/>
          </a:ln>
        </p:spPr>
        <p:txBody>
          <a:bodyPr anchorCtr="0" anchor="t" bIns="91425" lIns="91425" spcFirstLastPara="1" rIns="91425" wrap="square" tIns="91425">
            <a:noAutofit/>
          </a:bodyPr>
          <a:lstStyle/>
          <a:p>
            <a:pPr indent="0" lvl="0" marL="0" rtl="0" algn="l">
              <a:lnSpc>
                <a:spcPct val="144444"/>
              </a:lnSpc>
              <a:spcBef>
                <a:spcPts val="600"/>
              </a:spcBef>
              <a:spcAft>
                <a:spcPts val="0"/>
              </a:spcAft>
              <a:buClr>
                <a:schemeClr val="dk1"/>
              </a:buClr>
              <a:buSzPts val="990"/>
              <a:buFont typeface="Arial"/>
              <a:buNone/>
            </a:pPr>
            <a:r>
              <a:rPr lang="en" sz="2315">
                <a:latin typeface="Josefin Sans"/>
                <a:ea typeface="Josefin Sans"/>
                <a:cs typeface="Josefin Sans"/>
                <a:sym typeface="Josefin Sans"/>
              </a:rPr>
              <a:t>ImageProcessor Front End &amp; MSCKF-VIO Back End </a:t>
            </a:r>
            <a:endParaRPr sz="2315">
              <a:latin typeface="Josefin Sans"/>
              <a:ea typeface="Josefin Sans"/>
              <a:cs typeface="Josefin Sans"/>
              <a:sym typeface="Josefin Sans"/>
            </a:endParaRPr>
          </a:p>
          <a:p>
            <a:pPr indent="0" lvl="0" marL="0" rtl="0" algn="ctr">
              <a:lnSpc>
                <a:spcPct val="100000"/>
              </a:lnSpc>
              <a:spcBef>
                <a:spcPts val="1200"/>
              </a:spcBef>
              <a:spcAft>
                <a:spcPts val="0"/>
              </a:spcAft>
              <a:buSzPts val="990"/>
              <a:buNone/>
            </a:pPr>
            <a:r>
              <a:t/>
            </a:r>
            <a:endParaRPr sz="2220"/>
          </a:p>
        </p:txBody>
      </p:sp>
    </p:spTree>
  </p:cSld>
  <p:clrMapOvr>
    <a:masterClrMapping/>
  </p:clrMapOvr>
  <p:transition spd="slow">
    <p:push/>
  </p:transition>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Abdulrhaman Al-Badawi</dc:creator>
</cp:coreProperties>
</file>